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4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F8F6A-B880-4AEB-B5BE-14FB4694C422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0AFC0-71B8-43D8-961A-3EC6378443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74561-B9D3-4C33-AC69-97B5D089BE02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6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74561-B9D3-4C33-AC69-97B5D089BE02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20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/>
              <a:t>GV CLICK CHUỘT VÀO KHUNG ĐÁP ÁN </a:t>
            </a:r>
            <a:r>
              <a:rPr lang="en-US" b="1">
                <a:sym typeface="Wingdings" panose="05000000000000000000" pitchFamily="2" charset="2"/>
              </a:rPr>
              <a:t> XUẤT HIỆN KẾT QUẢ ĐÚNG/SAI</a:t>
            </a:r>
            <a:endParaRPr lang="en-US" b="1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974561-B9D3-4C33-AC69-97B5D089BE02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3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763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59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74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430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7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9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78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20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4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48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733D-2B5D-4D9A-95F9-6F0F8D7C5EB1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BDF5-16DC-487B-A341-F537F1B0F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4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microsoft.com/office/2007/relationships/hdphoto" Target="../media/hdphoto7.wdp"/><Relationship Id="rId9" Type="http://schemas.openxmlformats.org/officeDocument/2006/relationships/image" Target="../media/image22.sv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0.wdp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19.png"/><Relationship Id="rId3" Type="http://schemas.openxmlformats.org/officeDocument/2006/relationships/audio" Target="../media/audio1.wav"/><Relationship Id="rId12" Type="http://schemas.microsoft.com/office/2007/relationships/hdphoto" Target="../media/hdphoto10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8.png"/><Relationship Id="rId5" Type="http://schemas.openxmlformats.org/officeDocument/2006/relationships/image" Target="../media/image21.png"/><Relationship Id="rId10" Type="http://schemas.microsoft.com/office/2007/relationships/hdphoto" Target="../media/hdphoto9.wdp"/><Relationship Id="rId4" Type="http://schemas.openxmlformats.org/officeDocument/2006/relationships/image" Target="../media/image20.png"/><Relationship Id="rId9" Type="http://schemas.openxmlformats.org/officeDocument/2006/relationships/image" Target="../media/image17.png"/><Relationship Id="rId1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5.wav"/><Relationship Id="rId7" Type="http://schemas.openxmlformats.org/officeDocument/2006/relationships/image" Target="../media/image39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svg"/><Relationship Id="rId5" Type="http://schemas.openxmlformats.org/officeDocument/2006/relationships/image" Target="../media/image27.png"/><Relationship Id="rId15" Type="http://schemas.openxmlformats.org/officeDocument/2006/relationships/audio" Target="NULL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41.svg"/><Relationship Id="rId14" Type="http://schemas.openxmlformats.org/officeDocument/2006/relationships/audio" Target="NUL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gif"/><Relationship Id="rId3" Type="http://schemas.openxmlformats.org/officeDocument/2006/relationships/audio" Target="../media/audio5.wav"/><Relationship Id="rId7" Type="http://schemas.openxmlformats.org/officeDocument/2006/relationships/image" Target="../media/image39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svg"/><Relationship Id="rId5" Type="http://schemas.openxmlformats.org/officeDocument/2006/relationships/image" Target="../media/image27.png"/><Relationship Id="rId15" Type="http://schemas.openxmlformats.org/officeDocument/2006/relationships/audio" Target="NULL"/><Relationship Id="rId10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image" Target="../media/image41.svg"/><Relationship Id="rId14" Type="http://schemas.openxmlformats.org/officeDocument/2006/relationships/audio" Target="NUL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1.gif"/><Relationship Id="rId3" Type="http://schemas.openxmlformats.org/officeDocument/2006/relationships/audio" Target="../media/audio5.wav"/><Relationship Id="rId7" Type="http://schemas.openxmlformats.org/officeDocument/2006/relationships/image" Target="../media/image39.svg"/><Relationship Id="rId12" Type="http://schemas.openxmlformats.org/officeDocument/2006/relationships/image" Target="../media/image30.png"/><Relationship Id="rId17" Type="http://schemas.openxmlformats.org/officeDocument/2006/relationships/audio" Target="NULL"/><Relationship Id="rId2" Type="http://schemas.openxmlformats.org/officeDocument/2006/relationships/notesSlide" Target="../notesSlides/notesSlide3.xml"/><Relationship Id="rId16" Type="http://schemas.openxmlformats.org/officeDocument/2006/relationships/audio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3.svg"/><Relationship Id="rId5" Type="http://schemas.openxmlformats.org/officeDocument/2006/relationships/image" Target="../media/image32.png"/><Relationship Id="rId15" Type="http://schemas.openxmlformats.org/officeDocument/2006/relationships/image" Target="../media/image47.svg"/><Relationship Id="rId10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1.svg"/><Relationship Id="rId14" Type="http://schemas.openxmlformats.org/officeDocument/2006/relationships/image" Target="../media/image3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5E08A0-26EE-4562-B64B-C41C255344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0" r="114"/>
          <a:stretch/>
        </p:blipFill>
        <p:spPr>
          <a:xfrm>
            <a:off x="-5532" y="-48408"/>
            <a:ext cx="12294514" cy="690640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C6AE1327-0D78-E4CB-2437-277BB934EEB6}"/>
              </a:ext>
            </a:extLst>
          </p:cNvPr>
          <p:cNvSpPr/>
          <p:nvPr/>
        </p:nvSpPr>
        <p:spPr>
          <a:xfrm>
            <a:off x="4908884" y="2197769"/>
            <a:ext cx="7283116" cy="2695074"/>
          </a:xfrm>
          <a:custGeom>
            <a:avLst/>
            <a:gdLst>
              <a:gd name="connsiteX0" fmla="*/ 0 w 7283116"/>
              <a:gd name="connsiteY0" fmla="*/ 1347537 h 2695074"/>
              <a:gd name="connsiteX1" fmla="*/ 1347537 w 7283116"/>
              <a:gd name="connsiteY1" fmla="*/ 0 h 2695074"/>
              <a:gd name="connsiteX2" fmla="*/ 1966923 w 7283116"/>
              <a:gd name="connsiteY2" fmla="*/ 0 h 2695074"/>
              <a:gd name="connsiteX3" fmla="*/ 2402787 w 7283116"/>
              <a:gd name="connsiteY3" fmla="*/ 0 h 2695074"/>
              <a:gd name="connsiteX4" fmla="*/ 2930411 w 7283116"/>
              <a:gd name="connsiteY4" fmla="*/ 0 h 2695074"/>
              <a:gd name="connsiteX5" fmla="*/ 3503917 w 7283116"/>
              <a:gd name="connsiteY5" fmla="*/ 0 h 2695074"/>
              <a:gd name="connsiteX6" fmla="*/ 4123302 w 7283116"/>
              <a:gd name="connsiteY6" fmla="*/ 0 h 2695074"/>
              <a:gd name="connsiteX7" fmla="*/ 4605047 w 7283116"/>
              <a:gd name="connsiteY7" fmla="*/ 0 h 2695074"/>
              <a:gd name="connsiteX8" fmla="*/ 5132672 w 7283116"/>
              <a:gd name="connsiteY8" fmla="*/ 0 h 2695074"/>
              <a:gd name="connsiteX9" fmla="*/ 5935579 w 7283116"/>
              <a:gd name="connsiteY9" fmla="*/ 0 h 2695074"/>
              <a:gd name="connsiteX10" fmla="*/ 7283116 w 7283116"/>
              <a:gd name="connsiteY10" fmla="*/ 1347537 h 2695074"/>
              <a:gd name="connsiteX11" fmla="*/ 7283116 w 7283116"/>
              <a:gd name="connsiteY11" fmla="*/ 1347537 h 2695074"/>
              <a:gd name="connsiteX12" fmla="*/ 5935579 w 7283116"/>
              <a:gd name="connsiteY12" fmla="*/ 2695074 h 2695074"/>
              <a:gd name="connsiteX13" fmla="*/ 5499715 w 7283116"/>
              <a:gd name="connsiteY13" fmla="*/ 2695074 h 2695074"/>
              <a:gd name="connsiteX14" fmla="*/ 5017971 w 7283116"/>
              <a:gd name="connsiteY14" fmla="*/ 2695074 h 2695074"/>
              <a:gd name="connsiteX15" fmla="*/ 4352705 w 7283116"/>
              <a:gd name="connsiteY15" fmla="*/ 2695074 h 2695074"/>
              <a:gd name="connsiteX16" fmla="*/ 3779199 w 7283116"/>
              <a:gd name="connsiteY16" fmla="*/ 2695074 h 2695074"/>
              <a:gd name="connsiteX17" fmla="*/ 3159814 w 7283116"/>
              <a:gd name="connsiteY17" fmla="*/ 2695074 h 2695074"/>
              <a:gd name="connsiteX18" fmla="*/ 2586308 w 7283116"/>
              <a:gd name="connsiteY18" fmla="*/ 2695074 h 2695074"/>
              <a:gd name="connsiteX19" fmla="*/ 2012803 w 7283116"/>
              <a:gd name="connsiteY19" fmla="*/ 2695074 h 2695074"/>
              <a:gd name="connsiteX20" fmla="*/ 1347537 w 7283116"/>
              <a:gd name="connsiteY20" fmla="*/ 2695074 h 2695074"/>
              <a:gd name="connsiteX21" fmla="*/ 0 w 7283116"/>
              <a:gd name="connsiteY21" fmla="*/ 1347537 h 2695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283116" h="2695074" fill="none" extrusionOk="0">
                <a:moveTo>
                  <a:pt x="0" y="1347537"/>
                </a:moveTo>
                <a:cubicBezTo>
                  <a:pt x="3949" y="668556"/>
                  <a:pt x="736322" y="-137110"/>
                  <a:pt x="1347537" y="0"/>
                </a:cubicBezTo>
                <a:cubicBezTo>
                  <a:pt x="1558924" y="-54641"/>
                  <a:pt x="1795494" y="73401"/>
                  <a:pt x="1966923" y="0"/>
                </a:cubicBezTo>
                <a:cubicBezTo>
                  <a:pt x="2138352" y="-73401"/>
                  <a:pt x="2307439" y="35695"/>
                  <a:pt x="2402787" y="0"/>
                </a:cubicBezTo>
                <a:cubicBezTo>
                  <a:pt x="2498135" y="-35695"/>
                  <a:pt x="2738922" y="13506"/>
                  <a:pt x="2930411" y="0"/>
                </a:cubicBezTo>
                <a:cubicBezTo>
                  <a:pt x="3121900" y="-13506"/>
                  <a:pt x="3288883" y="22312"/>
                  <a:pt x="3503917" y="0"/>
                </a:cubicBezTo>
                <a:cubicBezTo>
                  <a:pt x="3718951" y="-22312"/>
                  <a:pt x="3913982" y="58255"/>
                  <a:pt x="4123302" y="0"/>
                </a:cubicBezTo>
                <a:cubicBezTo>
                  <a:pt x="4332622" y="-58255"/>
                  <a:pt x="4458863" y="24830"/>
                  <a:pt x="4605047" y="0"/>
                </a:cubicBezTo>
                <a:cubicBezTo>
                  <a:pt x="4751232" y="-24830"/>
                  <a:pt x="4955506" y="5845"/>
                  <a:pt x="5132672" y="0"/>
                </a:cubicBezTo>
                <a:cubicBezTo>
                  <a:pt x="5309839" y="-5845"/>
                  <a:pt x="5650317" y="15758"/>
                  <a:pt x="5935579" y="0"/>
                </a:cubicBezTo>
                <a:cubicBezTo>
                  <a:pt x="6712707" y="-17486"/>
                  <a:pt x="7302695" y="703196"/>
                  <a:pt x="7283116" y="1347537"/>
                </a:cubicBezTo>
                <a:lnTo>
                  <a:pt x="7283116" y="1347537"/>
                </a:lnTo>
                <a:cubicBezTo>
                  <a:pt x="7351507" y="2044896"/>
                  <a:pt x="6571083" y="2687491"/>
                  <a:pt x="5935579" y="2695074"/>
                </a:cubicBezTo>
                <a:cubicBezTo>
                  <a:pt x="5814043" y="2720075"/>
                  <a:pt x="5677572" y="2684868"/>
                  <a:pt x="5499715" y="2695074"/>
                </a:cubicBezTo>
                <a:cubicBezTo>
                  <a:pt x="5321858" y="2705280"/>
                  <a:pt x="5186146" y="2659807"/>
                  <a:pt x="5017971" y="2695074"/>
                </a:cubicBezTo>
                <a:cubicBezTo>
                  <a:pt x="4849796" y="2730341"/>
                  <a:pt x="4655283" y="2643729"/>
                  <a:pt x="4352705" y="2695074"/>
                </a:cubicBezTo>
                <a:cubicBezTo>
                  <a:pt x="4050127" y="2746419"/>
                  <a:pt x="4055007" y="2631244"/>
                  <a:pt x="3779199" y="2695074"/>
                </a:cubicBezTo>
                <a:cubicBezTo>
                  <a:pt x="3503391" y="2758904"/>
                  <a:pt x="3405453" y="2694652"/>
                  <a:pt x="3159814" y="2695074"/>
                </a:cubicBezTo>
                <a:cubicBezTo>
                  <a:pt x="2914175" y="2695496"/>
                  <a:pt x="2830764" y="2683834"/>
                  <a:pt x="2586308" y="2695074"/>
                </a:cubicBezTo>
                <a:cubicBezTo>
                  <a:pt x="2341852" y="2706314"/>
                  <a:pt x="2139915" y="2684407"/>
                  <a:pt x="2012803" y="2695074"/>
                </a:cubicBezTo>
                <a:cubicBezTo>
                  <a:pt x="1885692" y="2705741"/>
                  <a:pt x="1564748" y="2629009"/>
                  <a:pt x="1347537" y="2695074"/>
                </a:cubicBezTo>
                <a:cubicBezTo>
                  <a:pt x="700342" y="2883841"/>
                  <a:pt x="13760" y="2206666"/>
                  <a:pt x="0" y="1347537"/>
                </a:cubicBezTo>
                <a:close/>
              </a:path>
              <a:path w="7283116" h="2695074" stroke="0" extrusionOk="0">
                <a:moveTo>
                  <a:pt x="0" y="1347537"/>
                </a:moveTo>
                <a:cubicBezTo>
                  <a:pt x="71290" y="491684"/>
                  <a:pt x="784887" y="-4587"/>
                  <a:pt x="1347537" y="0"/>
                </a:cubicBezTo>
                <a:cubicBezTo>
                  <a:pt x="1634472" y="-72867"/>
                  <a:pt x="1813929" y="69008"/>
                  <a:pt x="1966923" y="0"/>
                </a:cubicBezTo>
                <a:cubicBezTo>
                  <a:pt x="2119917" y="-69008"/>
                  <a:pt x="2393419" y="56520"/>
                  <a:pt x="2540428" y="0"/>
                </a:cubicBezTo>
                <a:cubicBezTo>
                  <a:pt x="2687437" y="-56520"/>
                  <a:pt x="3005835" y="5251"/>
                  <a:pt x="3205694" y="0"/>
                </a:cubicBezTo>
                <a:cubicBezTo>
                  <a:pt x="3405553" y="-5251"/>
                  <a:pt x="3461766" y="28645"/>
                  <a:pt x="3641558" y="0"/>
                </a:cubicBezTo>
                <a:cubicBezTo>
                  <a:pt x="3821350" y="-28645"/>
                  <a:pt x="3884120" y="25664"/>
                  <a:pt x="4123302" y="0"/>
                </a:cubicBezTo>
                <a:cubicBezTo>
                  <a:pt x="4362484" y="-25664"/>
                  <a:pt x="4494259" y="10899"/>
                  <a:pt x="4696808" y="0"/>
                </a:cubicBezTo>
                <a:cubicBezTo>
                  <a:pt x="4899357" y="-10899"/>
                  <a:pt x="5001811" y="38451"/>
                  <a:pt x="5224432" y="0"/>
                </a:cubicBezTo>
                <a:cubicBezTo>
                  <a:pt x="5447053" y="-38451"/>
                  <a:pt x="5613604" y="32689"/>
                  <a:pt x="5935579" y="0"/>
                </a:cubicBezTo>
                <a:cubicBezTo>
                  <a:pt x="6570773" y="25168"/>
                  <a:pt x="7357096" y="730267"/>
                  <a:pt x="7283116" y="1347537"/>
                </a:cubicBezTo>
                <a:lnTo>
                  <a:pt x="7283116" y="1347537"/>
                </a:lnTo>
                <a:cubicBezTo>
                  <a:pt x="7224544" y="1983203"/>
                  <a:pt x="6779372" y="2618116"/>
                  <a:pt x="5935579" y="2695074"/>
                </a:cubicBezTo>
                <a:cubicBezTo>
                  <a:pt x="5738870" y="2755658"/>
                  <a:pt x="5486477" y="2673704"/>
                  <a:pt x="5270313" y="2695074"/>
                </a:cubicBezTo>
                <a:cubicBezTo>
                  <a:pt x="5054149" y="2716444"/>
                  <a:pt x="4868774" y="2636699"/>
                  <a:pt x="4650927" y="2695074"/>
                </a:cubicBezTo>
                <a:cubicBezTo>
                  <a:pt x="4433080" y="2753449"/>
                  <a:pt x="4321392" y="2680837"/>
                  <a:pt x="4169183" y="2695074"/>
                </a:cubicBezTo>
                <a:cubicBezTo>
                  <a:pt x="4016974" y="2709311"/>
                  <a:pt x="3683838" y="2678240"/>
                  <a:pt x="3503917" y="2695074"/>
                </a:cubicBezTo>
                <a:cubicBezTo>
                  <a:pt x="3323996" y="2711908"/>
                  <a:pt x="3008408" y="2694417"/>
                  <a:pt x="2884531" y="2695074"/>
                </a:cubicBezTo>
                <a:cubicBezTo>
                  <a:pt x="2760654" y="2695731"/>
                  <a:pt x="2569171" y="2681417"/>
                  <a:pt x="2448667" y="2695074"/>
                </a:cubicBezTo>
                <a:cubicBezTo>
                  <a:pt x="2328163" y="2708731"/>
                  <a:pt x="2203290" y="2689399"/>
                  <a:pt x="2012803" y="2695074"/>
                </a:cubicBezTo>
                <a:cubicBezTo>
                  <a:pt x="1822316" y="2700749"/>
                  <a:pt x="1596870" y="2660445"/>
                  <a:pt x="1347537" y="2695074"/>
                </a:cubicBezTo>
                <a:cubicBezTo>
                  <a:pt x="740230" y="2779445"/>
                  <a:pt x="-60960" y="2073024"/>
                  <a:pt x="0" y="134753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xmlns="" sd="1790000121">
                  <a:prstGeom prst="roundRect">
                    <a:avLst>
                      <a:gd name="adj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0A35953-A644-29B5-52BD-18DBF62A4D39}"/>
              </a:ext>
            </a:extLst>
          </p:cNvPr>
          <p:cNvSpPr txBox="1"/>
          <p:nvPr/>
        </p:nvSpPr>
        <p:spPr>
          <a:xfrm rot="21290531">
            <a:off x="5148707" y="2655937"/>
            <a:ext cx="3120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sng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Edwardian" panose="02040603050506020204" pitchFamily="18" charset="0"/>
              </a:rPr>
              <a:t>Chủ</a:t>
            </a:r>
            <a:r>
              <a:rPr kumimoji="0" lang="en-US" sz="5400" b="0" i="0" u="sng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Edwardian" panose="02040603050506020204" pitchFamily="18" charset="0"/>
              </a:rPr>
              <a:t> </a:t>
            </a:r>
            <a:r>
              <a:rPr lang="en-US" sz="5400" u="sng">
                <a:solidFill>
                  <a:srgbClr val="0070C0"/>
                </a:solidFill>
                <a:latin typeface="UTM Edwardian" panose="02040603050506020204" pitchFamily="18" charset="0"/>
              </a:rPr>
              <a:t>đề:</a:t>
            </a:r>
            <a:endParaRPr kumimoji="0" lang="en-US" sz="5400" b="0" i="0" u="sng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Edwardian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07ED7C-FAC5-C9AD-ECE5-5F3465087BC6}"/>
              </a:ext>
            </a:extLst>
          </p:cNvPr>
          <p:cNvSpPr txBox="1"/>
          <p:nvPr/>
        </p:nvSpPr>
        <p:spPr>
          <a:xfrm>
            <a:off x="6141725" y="4162879"/>
            <a:ext cx="5085348" cy="830997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299309"/>
              </a:avLst>
            </a:prstTxWarp>
            <a:spAutoFit/>
          </a:bodyPr>
          <a:lstStyle/>
          <a:p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SVN-Gretoon" panose="02040603050506020204" pitchFamily="18" charset="0"/>
              </a:rPr>
              <a:t>S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SVN-Gretoon" panose="02040603050506020204" pitchFamily="18" charset="0"/>
              </a:rPr>
              <a:t>Ố</a:t>
            </a:r>
            <a:r>
              <a:rPr lang="en-US" sz="4800">
                <a:ln>
                  <a:solidFill>
                    <a:srgbClr val="002060"/>
                  </a:solidFill>
                </a:ln>
                <a:latin typeface="SVN-Gretoon" panose="02040603050506020204" pitchFamily="18" charset="0"/>
              </a:rPr>
              <a:t> 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SVN-Gretoon" panose="02040603050506020204" pitchFamily="18" charset="0"/>
              </a:rPr>
              <a:t>T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00B050"/>
                </a:solidFill>
                <a:latin typeface="SVN-Gretoon" panose="02040603050506020204" pitchFamily="18" charset="0"/>
              </a:rPr>
              <a:t>Ự</a:t>
            </a:r>
            <a:r>
              <a:rPr lang="en-US" sz="4800">
                <a:ln>
                  <a:solidFill>
                    <a:srgbClr val="002060"/>
                  </a:solidFill>
                </a:ln>
                <a:latin typeface="SVN-Gretoon" panose="02040603050506020204" pitchFamily="18" charset="0"/>
              </a:rPr>
              <a:t> 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SVN-Gretoon" panose="02040603050506020204" pitchFamily="18" charset="0"/>
              </a:rPr>
              <a:t>N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FF7C80"/>
                </a:solidFill>
                <a:latin typeface="SVN-Gretoon" panose="02040603050506020204" pitchFamily="18" charset="0"/>
              </a:rPr>
              <a:t>H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SVN-Gretoon" panose="02040603050506020204" pitchFamily="18" charset="0"/>
              </a:rPr>
              <a:t>I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SVN-Gretoon" panose="02040603050506020204" pitchFamily="18" charset="0"/>
              </a:rPr>
              <a:t>Ê</a:t>
            </a:r>
            <a:r>
              <a:rPr lang="en-US" sz="480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SVN-Gretoon" panose="02040603050506020204" pitchFamily="18" charset="0"/>
              </a:rPr>
              <a:t>N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xmlns="" id="{8BF61F0E-597D-FD8E-FA57-51DFB337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11" b="92000" l="9947" r="89876">
                        <a14:foregroundMark x1="49023" y1="7333" x2="49023" y2="7333"/>
                        <a14:foregroundMark x1="58615" y1="40000" x2="65187" y2="66222"/>
                        <a14:foregroundMark x1="59858" y1="92000" x2="60213" y2="91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9017" y="921144"/>
            <a:ext cx="7913779" cy="632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3F4C837-472A-4340-6F0E-278110AEEFEB}"/>
              </a:ext>
            </a:extLst>
          </p:cNvPr>
          <p:cNvGrpSpPr/>
          <p:nvPr/>
        </p:nvGrpSpPr>
        <p:grpSpPr>
          <a:xfrm>
            <a:off x="6211750" y="1283680"/>
            <a:ext cx="4979001" cy="1881408"/>
            <a:chOff x="6158275" y="1127068"/>
            <a:chExt cx="4979001" cy="18814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6B899C17-B61A-6CAB-0F8B-D01B4D7AC2FD}"/>
                </a:ext>
              </a:extLst>
            </p:cNvPr>
            <p:cNvSpPr txBox="1"/>
            <p:nvPr/>
          </p:nvSpPr>
          <p:spPr>
            <a:xfrm rot="21582314">
              <a:off x="6158275" y="1146428"/>
              <a:ext cx="4969031" cy="18620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>
                  <a:ln w="381000"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B5CE0163-6DAC-5D84-1BF5-03733B1D4CD4}"/>
                </a:ext>
              </a:extLst>
            </p:cNvPr>
            <p:cNvSpPr txBox="1"/>
            <p:nvPr/>
          </p:nvSpPr>
          <p:spPr>
            <a:xfrm rot="21582314">
              <a:off x="6168245" y="1127068"/>
              <a:ext cx="4969031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5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FF660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kumimoji="0" lang="en-US" sz="115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FFFF0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O</a:t>
              </a:r>
              <a:r>
                <a:rPr kumimoji="0" lang="en-US" sz="115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0070C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Á</a:t>
              </a:r>
              <a:r>
                <a:rPr kumimoji="0" lang="en-US" sz="115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00B05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09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AAD078-B16C-0F08-6065-7E1AAD4A2064}"/>
              </a:ext>
            </a:extLst>
          </p:cNvPr>
          <p:cNvSpPr/>
          <p:nvPr/>
        </p:nvSpPr>
        <p:spPr>
          <a:xfrm>
            <a:off x="0" y="-17654"/>
            <a:ext cx="12192000" cy="6858000"/>
          </a:xfrm>
          <a:prstGeom prst="rect">
            <a:avLst/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xmlns="" id="{81834EDB-B137-2541-85DF-DDC86AC887B8}"/>
              </a:ext>
            </a:extLst>
          </p:cNvPr>
          <p:cNvSpPr/>
          <p:nvPr/>
        </p:nvSpPr>
        <p:spPr>
          <a:xfrm>
            <a:off x="-2700691" y="-1702395"/>
            <a:ext cx="10744200" cy="9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531883-316B-953F-B040-B4A93EB675C6}"/>
              </a:ext>
            </a:extLst>
          </p:cNvPr>
          <p:cNvGrpSpPr/>
          <p:nvPr/>
        </p:nvGrpSpPr>
        <p:grpSpPr>
          <a:xfrm>
            <a:off x="-89700" y="1216039"/>
            <a:ext cx="6940461" cy="3873498"/>
            <a:chOff x="-7232716" y="-890793"/>
            <a:chExt cx="15401474" cy="3873498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87EABF2C-DB57-8BAE-983F-B0A4BD1337DE}"/>
                </a:ext>
              </a:extLst>
            </p:cNvPr>
            <p:cNvGrpSpPr/>
            <p:nvPr/>
          </p:nvGrpSpPr>
          <p:grpSpPr>
            <a:xfrm rot="1063868">
              <a:off x="-7232716" y="-890793"/>
              <a:ext cx="15401474" cy="3873498"/>
              <a:chOff x="-1595467" y="5625125"/>
              <a:chExt cx="7886825" cy="1826362"/>
            </a:xfrm>
          </p:grpSpPr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xmlns="" id="{188AF9DE-7B6D-396E-7539-F572675E3603}"/>
                  </a:ext>
                </a:extLst>
              </p:cNvPr>
              <p:cNvSpPr txBox="1"/>
              <p:nvPr/>
            </p:nvSpPr>
            <p:spPr>
              <a:xfrm rot="20527286">
                <a:off x="-907893" y="5625125"/>
                <a:ext cx="6688425" cy="181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200">
                    <a:ln w="190500">
                      <a:solidFill>
                        <a:schemeClr val="bg1"/>
                      </a:solidFill>
                    </a:ln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Khám phá</a:t>
                </a:r>
                <a:endParaRPr lang="en-US" sz="122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DDFA9950-6D45-A4E2-0624-93D21E458CFE}"/>
                  </a:ext>
                </a:extLst>
              </p:cNvPr>
              <p:cNvSpPr txBox="1"/>
              <p:nvPr/>
            </p:nvSpPr>
            <p:spPr>
              <a:xfrm rot="20527286">
                <a:off x="-1595467" y="5637521"/>
                <a:ext cx="7886825" cy="181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200">
                    <a:ln w="0"/>
                    <a:solidFill>
                      <a:srgbClr val="FF0000"/>
                    </a:solidFill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Khám phá</a:t>
                </a:r>
                <a:endParaRPr lang="en-US" sz="122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D3045231-BDCA-966F-6937-9C7F21E05A72}"/>
                </a:ext>
              </a:extLst>
            </p:cNvPr>
            <p:cNvSpPr txBox="1"/>
            <p:nvPr/>
          </p:nvSpPr>
          <p:spPr>
            <a:xfrm rot="21591154">
              <a:off x="-6581905" y="-866489"/>
              <a:ext cx="14082084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20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Khám phá</a:t>
              </a:r>
              <a:endParaRPr lang="en-US" sz="122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5" name="Picture 14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B83F22DE-EAA1-4516-3F51-72558848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703"/>
          <a:stretch/>
        </p:blipFill>
        <p:spPr>
          <a:xfrm rot="2162033" flipH="1">
            <a:off x="6664503" y="5062450"/>
            <a:ext cx="1854364" cy="2028036"/>
          </a:xfrm>
          <a:prstGeom prst="rect">
            <a:avLst/>
          </a:prstGeom>
        </p:spPr>
      </p:pic>
      <p:pic>
        <p:nvPicPr>
          <p:cNvPr id="16" name="Picture 15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0F238DDC-2CDB-AA62-DBB2-585844D11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b="48215"/>
          <a:stretch/>
        </p:blipFill>
        <p:spPr>
          <a:xfrm rot="151413">
            <a:off x="10645342" y="2493274"/>
            <a:ext cx="1595931" cy="18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76E41C4-0775-409E-59E1-F269D90954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7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7C1A858-9F7E-CE75-1A27-3D2B3E34FC90}"/>
              </a:ext>
            </a:extLst>
          </p:cNvPr>
          <p:cNvSpPr/>
          <p:nvPr/>
        </p:nvSpPr>
        <p:spPr>
          <a:xfrm>
            <a:off x="561474" y="577516"/>
            <a:ext cx="1475873" cy="6256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0D6C5C7-4284-5258-0C58-AB458FCD7D76}"/>
              </a:ext>
            </a:extLst>
          </p:cNvPr>
          <p:cNvSpPr/>
          <p:nvPr/>
        </p:nvSpPr>
        <p:spPr>
          <a:xfrm>
            <a:off x="7836569" y="292296"/>
            <a:ext cx="2286000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0B2B2B-929D-3BA1-2B60-2C1EEC726AB0}"/>
              </a:ext>
            </a:extLst>
          </p:cNvPr>
          <p:cNvSpPr/>
          <p:nvPr/>
        </p:nvSpPr>
        <p:spPr>
          <a:xfrm>
            <a:off x="6757738" y="3776641"/>
            <a:ext cx="1471863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0844A3-9165-1519-7456-799C8166F0A6}"/>
              </a:ext>
            </a:extLst>
          </p:cNvPr>
          <p:cNvSpPr/>
          <p:nvPr/>
        </p:nvSpPr>
        <p:spPr>
          <a:xfrm>
            <a:off x="8066412" y="3965938"/>
            <a:ext cx="1471863" cy="588745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012CFD7C-2BE8-C792-8C6C-CF816A3B1D4E}"/>
              </a:ext>
            </a:extLst>
          </p:cNvPr>
          <p:cNvSpPr/>
          <p:nvPr/>
        </p:nvSpPr>
        <p:spPr>
          <a:xfrm>
            <a:off x="3570364" y="1007917"/>
            <a:ext cx="8465318" cy="4055501"/>
          </a:xfrm>
          <a:custGeom>
            <a:avLst/>
            <a:gdLst>
              <a:gd name="connsiteX0" fmla="*/ 0 w 8465318"/>
              <a:gd name="connsiteY0" fmla="*/ 675930 h 4055501"/>
              <a:gd name="connsiteX1" fmla="*/ 675930 w 8465318"/>
              <a:gd name="connsiteY1" fmla="*/ 0 h 4055501"/>
              <a:gd name="connsiteX2" fmla="*/ 7789388 w 8465318"/>
              <a:gd name="connsiteY2" fmla="*/ 0 h 4055501"/>
              <a:gd name="connsiteX3" fmla="*/ 8465318 w 8465318"/>
              <a:gd name="connsiteY3" fmla="*/ 675930 h 4055501"/>
              <a:gd name="connsiteX4" fmla="*/ 8465318 w 8465318"/>
              <a:gd name="connsiteY4" fmla="*/ 3379571 h 4055501"/>
              <a:gd name="connsiteX5" fmla="*/ 7789388 w 8465318"/>
              <a:gd name="connsiteY5" fmla="*/ 4055501 h 4055501"/>
              <a:gd name="connsiteX6" fmla="*/ 675930 w 8465318"/>
              <a:gd name="connsiteY6" fmla="*/ 4055501 h 4055501"/>
              <a:gd name="connsiteX7" fmla="*/ 0 w 8465318"/>
              <a:gd name="connsiteY7" fmla="*/ 3379571 h 4055501"/>
              <a:gd name="connsiteX8" fmla="*/ 0 w 8465318"/>
              <a:gd name="connsiteY8" fmla="*/ 675930 h 40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055501" fill="none" extrusionOk="0">
                <a:moveTo>
                  <a:pt x="0" y="675930"/>
                </a:moveTo>
                <a:cubicBezTo>
                  <a:pt x="-57083" y="293391"/>
                  <a:pt x="313996" y="9300"/>
                  <a:pt x="675930" y="0"/>
                </a:cubicBezTo>
                <a:cubicBezTo>
                  <a:pt x="2630227" y="130954"/>
                  <a:pt x="5554067" y="43574"/>
                  <a:pt x="7789388" y="0"/>
                </a:cubicBezTo>
                <a:cubicBezTo>
                  <a:pt x="8197695" y="53914"/>
                  <a:pt x="8497004" y="341437"/>
                  <a:pt x="8465318" y="675930"/>
                </a:cubicBezTo>
                <a:cubicBezTo>
                  <a:pt x="8314879" y="1673026"/>
                  <a:pt x="8551197" y="2252566"/>
                  <a:pt x="8465318" y="3379571"/>
                </a:cubicBezTo>
                <a:cubicBezTo>
                  <a:pt x="8459019" y="3753911"/>
                  <a:pt x="8106137" y="4016478"/>
                  <a:pt x="7789388" y="4055501"/>
                </a:cubicBezTo>
                <a:cubicBezTo>
                  <a:pt x="6768111" y="4210698"/>
                  <a:pt x="3817368" y="4218521"/>
                  <a:pt x="675930" y="4055501"/>
                </a:cubicBezTo>
                <a:cubicBezTo>
                  <a:pt x="305315" y="4019101"/>
                  <a:pt x="-33106" y="3772208"/>
                  <a:pt x="0" y="3379571"/>
                </a:cubicBezTo>
                <a:cubicBezTo>
                  <a:pt x="64656" y="2117721"/>
                  <a:pt x="-17807" y="1255383"/>
                  <a:pt x="0" y="675930"/>
                </a:cubicBezTo>
                <a:close/>
              </a:path>
              <a:path w="8465318" h="4055501" stroke="0" extrusionOk="0">
                <a:moveTo>
                  <a:pt x="0" y="675930"/>
                </a:moveTo>
                <a:cubicBezTo>
                  <a:pt x="-25005" y="287200"/>
                  <a:pt x="247495" y="20691"/>
                  <a:pt x="675930" y="0"/>
                </a:cubicBezTo>
                <a:cubicBezTo>
                  <a:pt x="2135787" y="132882"/>
                  <a:pt x="6884361" y="-84951"/>
                  <a:pt x="7789388" y="0"/>
                </a:cubicBezTo>
                <a:cubicBezTo>
                  <a:pt x="8109494" y="51952"/>
                  <a:pt x="8460266" y="330547"/>
                  <a:pt x="8465318" y="675930"/>
                </a:cubicBezTo>
                <a:cubicBezTo>
                  <a:pt x="8485505" y="1535325"/>
                  <a:pt x="8617798" y="2034888"/>
                  <a:pt x="8465318" y="3379571"/>
                </a:cubicBezTo>
                <a:cubicBezTo>
                  <a:pt x="8526190" y="3760098"/>
                  <a:pt x="8187528" y="4004393"/>
                  <a:pt x="7789388" y="4055501"/>
                </a:cubicBezTo>
                <a:cubicBezTo>
                  <a:pt x="5065345" y="4143140"/>
                  <a:pt x="4080428" y="3982822"/>
                  <a:pt x="675930" y="4055501"/>
                </a:cubicBezTo>
                <a:cubicBezTo>
                  <a:pt x="296254" y="3994756"/>
                  <a:pt x="-21277" y="3782446"/>
                  <a:pt x="0" y="3379571"/>
                </a:cubicBezTo>
                <a:cubicBezTo>
                  <a:pt x="-38581" y="2780075"/>
                  <a:pt x="63341" y="1096246"/>
                  <a:pt x="0" y="6759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646E91B5-27DC-6621-44CD-573725C7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9745470">
            <a:off x="2143304" y="910015"/>
            <a:ext cx="2544533" cy="2214139"/>
          </a:xfrm>
          <a:prstGeom prst="rect">
            <a:avLst/>
          </a:prstGeom>
        </p:spPr>
      </p:pic>
      <p:pic>
        <p:nvPicPr>
          <p:cNvPr id="30" name="Picture 29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7037486E-DE74-17BA-0B58-2CC36543E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17461621" flipH="1">
            <a:off x="10211032" y="4166157"/>
            <a:ext cx="2544533" cy="2214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4B1DF8-5788-3F05-6FA5-7AC979D3CA79}"/>
              </a:ext>
            </a:extLst>
          </p:cNvPr>
          <p:cNvSpPr txBox="1"/>
          <p:nvPr/>
        </p:nvSpPr>
        <p:spPr>
          <a:xfrm>
            <a:off x="4214182" y="1600555"/>
            <a:ext cx="7269116" cy="2955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UVN Banh Mi" pitchFamily="2" charset="0"/>
              </a:rPr>
              <a:t>SO SÁNH HAI SỐ TỰ NHIÊN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70DC37F-66CC-BC30-A488-C1166A12D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6" b="89987" l="9947" r="93250">
                        <a14:foregroundMark x1="93250" y1="59189" x2="93250" y2="5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21195"/>
          <a:stretch/>
        </p:blipFill>
        <p:spPr bwMode="auto">
          <a:xfrm>
            <a:off x="-641892" y="2711116"/>
            <a:ext cx="6709559" cy="46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9BC37A-88B8-E774-9A56-71B9429E00A6}"/>
              </a:ext>
            </a:extLst>
          </p:cNvPr>
          <p:cNvGrpSpPr/>
          <p:nvPr/>
        </p:nvGrpSpPr>
        <p:grpSpPr>
          <a:xfrm>
            <a:off x="4962741" y="0"/>
            <a:ext cx="805921" cy="1636295"/>
            <a:chOff x="4962741" y="0"/>
            <a:chExt cx="805921" cy="16362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38EB96E-C47E-846F-40DA-C1F4C11E650D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21ACF21-AAB0-82DD-B58B-31C52D39149F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D8A95E2-C14D-7128-1643-A9A17CE114B0}"/>
              </a:ext>
            </a:extLst>
          </p:cNvPr>
          <p:cNvGrpSpPr/>
          <p:nvPr/>
        </p:nvGrpSpPr>
        <p:grpSpPr>
          <a:xfrm>
            <a:off x="9538275" y="-33324"/>
            <a:ext cx="805921" cy="1669618"/>
            <a:chOff x="9538275" y="-33324"/>
            <a:chExt cx="805921" cy="16696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76DCE2B-2799-5176-03D0-B7E4078125E0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7838365-4814-A25F-D996-A9790AC6F51F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84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9A374FFE-7BFF-1876-FE29-01C490EC90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787A59-2F23-76CF-BF99-3360BBCBC54D}"/>
              </a:ext>
            </a:extLst>
          </p:cNvPr>
          <p:cNvSpPr/>
          <p:nvPr/>
        </p:nvSpPr>
        <p:spPr>
          <a:xfrm>
            <a:off x="4924744" y="220532"/>
            <a:ext cx="6914147" cy="441158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D03039-6ABE-20FB-7B7A-37B4C2B81BC3}"/>
              </a:ext>
            </a:extLst>
          </p:cNvPr>
          <p:cNvSpPr txBox="1"/>
          <p:nvPr/>
        </p:nvSpPr>
        <p:spPr>
          <a:xfrm>
            <a:off x="5053082" y="345592"/>
            <a:ext cx="678580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</a:rPr>
              <a:t>Sản lượng cam năm 2020 của một số huyện thuộc tỉnh Hòa Bình.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7778BA7-5E74-A710-D87A-3102580718A9}"/>
              </a:ext>
            </a:extLst>
          </p:cNvPr>
          <p:cNvGrpSpPr/>
          <p:nvPr/>
        </p:nvGrpSpPr>
        <p:grpSpPr>
          <a:xfrm>
            <a:off x="2027417" y="4082716"/>
            <a:ext cx="805921" cy="1636295"/>
            <a:chOff x="4962741" y="0"/>
            <a:chExt cx="805921" cy="1636295"/>
          </a:xfrm>
          <a:solidFill>
            <a:schemeClr val="accent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2D68693-CFE3-0A41-2A6E-210A6FD0AD3C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3F47829-8EC6-744C-62BA-AAA218B8D5CD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1B43F1-38BD-ADEE-51A5-DC9893CEA8CD}"/>
              </a:ext>
            </a:extLst>
          </p:cNvPr>
          <p:cNvGrpSpPr/>
          <p:nvPr/>
        </p:nvGrpSpPr>
        <p:grpSpPr>
          <a:xfrm>
            <a:off x="-40107" y="389281"/>
            <a:ext cx="4716379" cy="3849373"/>
            <a:chOff x="-40107" y="389281"/>
            <a:chExt cx="4716379" cy="3849373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A8BA35CC-93C3-DAD9-57C6-EAD0D9211DF5}"/>
                </a:ext>
              </a:extLst>
            </p:cNvPr>
            <p:cNvSpPr/>
            <p:nvPr/>
          </p:nvSpPr>
          <p:spPr>
            <a:xfrm>
              <a:off x="-40107" y="389281"/>
              <a:ext cx="4716379" cy="3849373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1B34650-432C-BA2A-9B55-AF7103DC3AFA}"/>
                </a:ext>
              </a:extLst>
            </p:cNvPr>
            <p:cNvSpPr txBox="1"/>
            <p:nvPr/>
          </p:nvSpPr>
          <p:spPr>
            <a:xfrm>
              <a:off x="401054" y="1070971"/>
              <a:ext cx="40907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002060"/>
                  </a:solidFill>
                </a:rPr>
                <a:t>So sánh sản lượng cam của hai huyện Cao Phong và Lương Sơn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942B630-4214-0D79-B93E-351F08B35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64" y1="51418" x2="76064" y2="51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9472" r="12673" b="13228"/>
          <a:stretch/>
        </p:blipFill>
        <p:spPr bwMode="auto">
          <a:xfrm>
            <a:off x="-125199" y="4160635"/>
            <a:ext cx="2685293" cy="2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0">
            <a:extLst>
              <a:ext uri="{FF2B5EF4-FFF2-40B4-BE49-F238E27FC236}">
                <a16:creationId xmlns:a16="http://schemas.microsoft.com/office/drawing/2014/main" xmlns="" id="{60C7FA07-73F9-094D-A099-364D330EF4D1}"/>
              </a:ext>
            </a:extLst>
          </p:cNvPr>
          <p:cNvGrpSpPr/>
          <p:nvPr/>
        </p:nvGrpSpPr>
        <p:grpSpPr>
          <a:xfrm rot="5400000">
            <a:off x="6486617" y="1248405"/>
            <a:ext cx="1698993" cy="9005553"/>
            <a:chOff x="731197" y="2586538"/>
            <a:chExt cx="2384620" cy="2813564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xmlns="" id="{7E0DD9EB-A3DC-3263-A018-84AC6F245777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xmlns="" id="{A4841C28-4E23-684A-1EFB-F876C3838AF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xmlns="" id="{810EBF0B-F5DB-1732-8981-108FE0D300A3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9">
              <a:extLst>
                <a:ext uri="{FF2B5EF4-FFF2-40B4-BE49-F238E27FC236}">
                  <a16:creationId xmlns:a16="http://schemas.microsoft.com/office/drawing/2014/main" xmlns="" id="{9E079D0A-F655-1265-8D8C-7BDF5DFC75E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8">
              <a:extLst>
                <a:ext uri="{FF2B5EF4-FFF2-40B4-BE49-F238E27FC236}">
                  <a16:creationId xmlns:a16="http://schemas.microsoft.com/office/drawing/2014/main" xmlns="" id="{D69481ED-7A53-5456-8AA6-0F2DF664F41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CAEC8893-9342-1C24-FF63-B8BABCAA95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873636" y="4592603"/>
            <a:ext cx="1387070" cy="8310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1D12C-361E-6E0E-B58B-AA14619BB429}"/>
              </a:ext>
            </a:extLst>
          </p:cNvPr>
          <p:cNvSpPr txBox="1"/>
          <p:nvPr/>
        </p:nvSpPr>
        <p:spPr>
          <a:xfrm>
            <a:off x="5210229" y="2014062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Cao Phong: 	54 767 200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BF904-65E8-4891-926A-A6CA3C782122}"/>
              </a:ext>
            </a:extLst>
          </p:cNvPr>
          <p:cNvSpPr txBox="1"/>
          <p:nvPr/>
        </p:nvSpPr>
        <p:spPr>
          <a:xfrm>
            <a:off x="5210229" y="2902374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Lương Sơn: 	  4 720 700 kg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C110F0-05AC-7EC1-2D13-5BA33A872E7F}"/>
              </a:ext>
            </a:extLst>
          </p:cNvPr>
          <p:cNvSpPr txBox="1"/>
          <p:nvPr/>
        </p:nvSpPr>
        <p:spPr>
          <a:xfrm>
            <a:off x="5210229" y="3713179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Tân Lạc: 	  4 109 500 kg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DE38A7-907A-C203-66F5-2036C1C04D27}"/>
              </a:ext>
            </a:extLst>
          </p:cNvPr>
          <p:cNvSpPr txBox="1"/>
          <p:nvPr/>
        </p:nvSpPr>
        <p:spPr>
          <a:xfrm>
            <a:off x="3012551" y="5251954"/>
            <a:ext cx="4341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54 767 200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6D7669E-160D-C665-2EB9-EA7738917A59}"/>
              </a:ext>
            </a:extLst>
          </p:cNvPr>
          <p:cNvSpPr txBox="1"/>
          <p:nvPr/>
        </p:nvSpPr>
        <p:spPr>
          <a:xfrm>
            <a:off x="7862118" y="5206973"/>
            <a:ext cx="49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4 720 700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8940F04-B750-5E00-BBA0-49A7050488D8}"/>
              </a:ext>
            </a:extLst>
          </p:cNvPr>
          <p:cNvGrpSpPr/>
          <p:nvPr/>
        </p:nvGrpSpPr>
        <p:grpSpPr>
          <a:xfrm>
            <a:off x="7035312" y="5421902"/>
            <a:ext cx="738926" cy="830997"/>
            <a:chOff x="7149142" y="5405176"/>
            <a:chExt cx="738926" cy="8309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7C1BB8-2C4A-1A92-3CAF-1D0769B06887}"/>
                </a:ext>
              </a:extLst>
            </p:cNvPr>
            <p:cNvSpPr/>
            <p:nvPr/>
          </p:nvSpPr>
          <p:spPr>
            <a:xfrm>
              <a:off x="7149142" y="5512950"/>
              <a:ext cx="738926" cy="57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b="1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8CF77F-AB72-375E-E6D5-813E6DF672B4}"/>
                </a:ext>
              </a:extLst>
            </p:cNvPr>
            <p:cNvSpPr txBox="1"/>
            <p:nvPr/>
          </p:nvSpPr>
          <p:spPr>
            <a:xfrm>
              <a:off x="7285135" y="5405176"/>
              <a:ext cx="3266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359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xmlns="" id="{70A14D97-C260-3CAA-FAB3-3C1192857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6A974159-4BA1-A2E9-AE7C-D8B422C38B8F}"/>
              </a:ext>
            </a:extLst>
          </p:cNvPr>
          <p:cNvSpPr/>
          <p:nvPr/>
        </p:nvSpPr>
        <p:spPr>
          <a:xfrm>
            <a:off x="1120137" y="166864"/>
            <a:ext cx="10330558" cy="989556"/>
          </a:xfrm>
          <a:prstGeom prst="roundRect">
            <a:avLst/>
          </a:prstGeom>
          <a:solidFill>
            <a:srgbClr val="FFEB99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621636"/>
                      <a:gd name="connsiteY0" fmla="*/ 164929 h 989556"/>
                      <a:gd name="connsiteX1" fmla="*/ 164929 w 8621636"/>
                      <a:gd name="connsiteY1" fmla="*/ 0 h 989556"/>
                      <a:gd name="connsiteX2" fmla="*/ 8456707 w 8621636"/>
                      <a:gd name="connsiteY2" fmla="*/ 0 h 989556"/>
                      <a:gd name="connsiteX3" fmla="*/ 8621636 w 8621636"/>
                      <a:gd name="connsiteY3" fmla="*/ 164929 h 989556"/>
                      <a:gd name="connsiteX4" fmla="*/ 8621636 w 8621636"/>
                      <a:gd name="connsiteY4" fmla="*/ 824627 h 989556"/>
                      <a:gd name="connsiteX5" fmla="*/ 8456707 w 8621636"/>
                      <a:gd name="connsiteY5" fmla="*/ 989556 h 989556"/>
                      <a:gd name="connsiteX6" fmla="*/ 164929 w 8621636"/>
                      <a:gd name="connsiteY6" fmla="*/ 989556 h 989556"/>
                      <a:gd name="connsiteX7" fmla="*/ 0 w 8621636"/>
                      <a:gd name="connsiteY7" fmla="*/ 824627 h 989556"/>
                      <a:gd name="connsiteX8" fmla="*/ 0 w 8621636"/>
                      <a:gd name="connsiteY8" fmla="*/ 164929 h 989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21636" h="989556" fill="none" extrusionOk="0">
                        <a:moveTo>
                          <a:pt x="0" y="164929"/>
                        </a:moveTo>
                        <a:cubicBezTo>
                          <a:pt x="-13997" y="71577"/>
                          <a:pt x="84453" y="8678"/>
                          <a:pt x="164929" y="0"/>
                        </a:cubicBezTo>
                        <a:cubicBezTo>
                          <a:pt x="2426455" y="130954"/>
                          <a:pt x="6571611" y="43574"/>
                          <a:pt x="8456707" y="0"/>
                        </a:cubicBezTo>
                        <a:cubicBezTo>
                          <a:pt x="8557690" y="15242"/>
                          <a:pt x="8622343" y="74707"/>
                          <a:pt x="8621636" y="164929"/>
                        </a:cubicBezTo>
                        <a:cubicBezTo>
                          <a:pt x="8635665" y="343779"/>
                          <a:pt x="8613102" y="549148"/>
                          <a:pt x="8621636" y="824627"/>
                        </a:cubicBezTo>
                        <a:cubicBezTo>
                          <a:pt x="8620054" y="915975"/>
                          <a:pt x="8537001" y="982108"/>
                          <a:pt x="8456707" y="989556"/>
                        </a:cubicBezTo>
                        <a:cubicBezTo>
                          <a:pt x="7394897" y="1144753"/>
                          <a:pt x="1906808" y="1152576"/>
                          <a:pt x="164929" y="989556"/>
                        </a:cubicBezTo>
                        <a:cubicBezTo>
                          <a:pt x="74981" y="974131"/>
                          <a:pt x="-13535" y="923618"/>
                          <a:pt x="0" y="824627"/>
                        </a:cubicBezTo>
                        <a:cubicBezTo>
                          <a:pt x="-11502" y="525878"/>
                          <a:pt x="44398" y="435814"/>
                          <a:pt x="0" y="164929"/>
                        </a:cubicBezTo>
                        <a:close/>
                      </a:path>
                      <a:path w="8621636" h="989556" stroke="0" extrusionOk="0">
                        <a:moveTo>
                          <a:pt x="0" y="164929"/>
                        </a:moveTo>
                        <a:cubicBezTo>
                          <a:pt x="-11802" y="66561"/>
                          <a:pt x="58641" y="5705"/>
                          <a:pt x="164929" y="0"/>
                        </a:cubicBezTo>
                        <a:cubicBezTo>
                          <a:pt x="1231005" y="132882"/>
                          <a:pt x="4547088" y="-84951"/>
                          <a:pt x="8456707" y="0"/>
                        </a:cubicBezTo>
                        <a:cubicBezTo>
                          <a:pt x="8540893" y="6740"/>
                          <a:pt x="8620645" y="79318"/>
                          <a:pt x="8621636" y="164929"/>
                        </a:cubicBezTo>
                        <a:cubicBezTo>
                          <a:pt x="8678303" y="405612"/>
                          <a:pt x="8634738" y="754977"/>
                          <a:pt x="8621636" y="824627"/>
                        </a:cubicBezTo>
                        <a:cubicBezTo>
                          <a:pt x="8636716" y="917504"/>
                          <a:pt x="8550247" y="984510"/>
                          <a:pt x="8456707" y="989556"/>
                        </a:cubicBezTo>
                        <a:cubicBezTo>
                          <a:pt x="7138767" y="1077195"/>
                          <a:pt x="2170959" y="916877"/>
                          <a:pt x="164929" y="989556"/>
                        </a:cubicBezTo>
                        <a:cubicBezTo>
                          <a:pt x="73183" y="983283"/>
                          <a:pt x="-878" y="916935"/>
                          <a:pt x="0" y="824627"/>
                        </a:cubicBezTo>
                        <a:cubicBezTo>
                          <a:pt x="42543" y="746668"/>
                          <a:pt x="-15099" y="424498"/>
                          <a:pt x="0" y="1649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5F1E8-FA84-60DE-729F-4A141443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148" y="65042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VN-Apple" panose="02040603050506020204" pitchFamily="18" charset="0"/>
              </a:rPr>
              <a:t>So </a:t>
            </a:r>
            <a:r>
              <a:rPr lang="en-US" b="1" dirty="0" err="1">
                <a:latin typeface="SVN-Apple" panose="02040603050506020204" pitchFamily="18" charset="0"/>
              </a:rPr>
              <a:t>sánh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54 767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200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 err="1">
                <a:latin typeface="SVN-Apple" panose="02040603050506020204" pitchFamily="18" charset="0"/>
              </a:rPr>
              <a:t>và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4 720 700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BE949E4-3916-29F5-0D10-579490C06CC3}"/>
              </a:ext>
            </a:extLst>
          </p:cNvPr>
          <p:cNvGrpSpPr/>
          <p:nvPr/>
        </p:nvGrpSpPr>
        <p:grpSpPr>
          <a:xfrm>
            <a:off x="1309626" y="1565233"/>
            <a:ext cx="3994486" cy="1325564"/>
            <a:chOff x="786063" y="3046710"/>
            <a:chExt cx="5085348" cy="154004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37C1DFF-7C73-5E39-58B4-407012FB2F18}"/>
                </a:ext>
              </a:extLst>
            </p:cNvPr>
            <p:cNvSpPr/>
            <p:nvPr/>
          </p:nvSpPr>
          <p:spPr>
            <a:xfrm>
              <a:off x="786063" y="3046710"/>
              <a:ext cx="5085348" cy="15400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85B1893-FA44-A253-A456-7689C5BD1E24}"/>
                </a:ext>
              </a:extLst>
            </p:cNvPr>
            <p:cNvSpPr txBox="1"/>
            <p:nvPr/>
          </p:nvSpPr>
          <p:spPr>
            <a:xfrm>
              <a:off x="1299401" y="3262733"/>
              <a:ext cx="4341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54 767 200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DBD65590-8547-4BA7-9907-EB4F8D018A0A}"/>
              </a:ext>
            </a:extLst>
          </p:cNvPr>
          <p:cNvGrpSpPr/>
          <p:nvPr/>
        </p:nvGrpSpPr>
        <p:grpSpPr>
          <a:xfrm>
            <a:off x="7354912" y="1560984"/>
            <a:ext cx="3446588" cy="1325563"/>
            <a:chOff x="786063" y="3046710"/>
            <a:chExt cx="5085348" cy="154004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E304D5BE-6F7E-A447-2011-627D7B29B81A}"/>
                </a:ext>
              </a:extLst>
            </p:cNvPr>
            <p:cNvSpPr/>
            <p:nvPr/>
          </p:nvSpPr>
          <p:spPr>
            <a:xfrm>
              <a:off x="786063" y="3046710"/>
              <a:ext cx="5085348" cy="1540042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49DC6E6E-DC42-3BE4-1043-46FAC45D4735}"/>
                </a:ext>
              </a:extLst>
            </p:cNvPr>
            <p:cNvSpPr txBox="1"/>
            <p:nvPr/>
          </p:nvSpPr>
          <p:spPr>
            <a:xfrm>
              <a:off x="1299401" y="3262733"/>
              <a:ext cx="43418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/>
                <a:t>4 720 700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C600A82-B9FF-6511-649E-C650830CB777}"/>
              </a:ext>
            </a:extLst>
          </p:cNvPr>
          <p:cNvGrpSpPr/>
          <p:nvPr/>
        </p:nvGrpSpPr>
        <p:grpSpPr>
          <a:xfrm>
            <a:off x="1445428" y="3019337"/>
            <a:ext cx="4110090" cy="1246818"/>
            <a:chOff x="994680" y="4586254"/>
            <a:chExt cx="4151447" cy="1162681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xmlns="" id="{4CDF8167-20B6-D363-2859-3157B01E2FBE}"/>
                </a:ext>
              </a:extLst>
            </p:cNvPr>
            <p:cNvSpPr/>
            <p:nvPr/>
          </p:nvSpPr>
          <p:spPr>
            <a:xfrm rot="16200000">
              <a:off x="2636322" y="2944612"/>
              <a:ext cx="431632" cy="3714916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85E1D0D-46CA-581C-9C1F-091363605569}"/>
                </a:ext>
              </a:extLst>
            </p:cNvPr>
            <p:cNvSpPr txBox="1"/>
            <p:nvPr/>
          </p:nvSpPr>
          <p:spPr>
            <a:xfrm>
              <a:off x="1469594" y="5010759"/>
              <a:ext cx="3676533" cy="7175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ln w="381000">
                    <a:solidFill>
                      <a:schemeClr val="bg1"/>
                    </a:solidFill>
                  </a:ln>
                  <a:solidFill>
                    <a:srgbClr val="00206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Có 8 chữ số</a:t>
              </a:r>
              <a:endParaRPr lang="en-US" sz="4400" b="1" dirty="0">
                <a:ln w="381000"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61F3C52-C77E-78DF-9D51-43AFC6C8FE13}"/>
                </a:ext>
              </a:extLst>
            </p:cNvPr>
            <p:cNvSpPr txBox="1"/>
            <p:nvPr/>
          </p:nvSpPr>
          <p:spPr>
            <a:xfrm>
              <a:off x="1469594" y="4979494"/>
              <a:ext cx="367653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002060"/>
                  </a:solidFill>
                </a:rPr>
                <a:t>Có 8 chữ số</a:t>
              </a:r>
              <a:endParaRPr lang="en-US" sz="4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2389CEE-D1A7-4319-2B5E-6C3B9750B3D8}"/>
              </a:ext>
            </a:extLst>
          </p:cNvPr>
          <p:cNvGrpSpPr/>
          <p:nvPr/>
        </p:nvGrpSpPr>
        <p:grpSpPr>
          <a:xfrm>
            <a:off x="7495902" y="3037310"/>
            <a:ext cx="3967154" cy="1291788"/>
            <a:chOff x="1135670" y="4520993"/>
            <a:chExt cx="3967154" cy="1291788"/>
          </a:xfrm>
        </p:grpSpPr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xmlns="" id="{6527AA78-EEDA-3EBD-A1A6-239454FAB9B9}"/>
                </a:ext>
              </a:extLst>
            </p:cNvPr>
            <p:cNvSpPr/>
            <p:nvPr/>
          </p:nvSpPr>
          <p:spPr>
            <a:xfrm rot="16200000">
              <a:off x="2643148" y="3013515"/>
              <a:ext cx="431632" cy="3446588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E4F48610-BCD6-8FC8-3CFB-74C1A820FCA1}"/>
                </a:ext>
              </a:extLst>
            </p:cNvPr>
            <p:cNvSpPr txBox="1"/>
            <p:nvPr/>
          </p:nvSpPr>
          <p:spPr>
            <a:xfrm>
              <a:off x="1413930" y="5043340"/>
              <a:ext cx="367653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ln w="381000">
                    <a:solidFill>
                      <a:schemeClr val="bg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Có 7 chữ số</a:t>
              </a:r>
              <a:endParaRPr lang="en-US" sz="4400" b="1" dirty="0">
                <a:ln w="381000"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B1451DD-7449-DE6B-A863-3393D9610182}"/>
                </a:ext>
              </a:extLst>
            </p:cNvPr>
            <p:cNvSpPr txBox="1"/>
            <p:nvPr/>
          </p:nvSpPr>
          <p:spPr>
            <a:xfrm>
              <a:off x="1426291" y="5036143"/>
              <a:ext cx="3676533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accent2">
                      <a:lumMod val="75000"/>
                    </a:schemeClr>
                  </a:solidFill>
                </a:rPr>
                <a:t>Có 7 chữ số</a:t>
              </a:r>
              <a:endParaRPr lang="en-US" sz="44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AE7441C-8D46-6895-A352-533016769131}"/>
              </a:ext>
            </a:extLst>
          </p:cNvPr>
          <p:cNvGrpSpPr/>
          <p:nvPr/>
        </p:nvGrpSpPr>
        <p:grpSpPr>
          <a:xfrm>
            <a:off x="5545997" y="1690679"/>
            <a:ext cx="1579737" cy="3452574"/>
            <a:chOff x="5544734" y="1531548"/>
            <a:chExt cx="1579737" cy="221599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15AE51C2-F26A-F34F-940D-FA3109DCC158}"/>
                </a:ext>
              </a:extLst>
            </p:cNvPr>
            <p:cNvSpPr/>
            <p:nvPr/>
          </p:nvSpPr>
          <p:spPr>
            <a:xfrm>
              <a:off x="5544734" y="1558834"/>
              <a:ext cx="1579737" cy="1325563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BBD83A39-5849-CC93-A0B9-C4662B637838}"/>
                </a:ext>
              </a:extLst>
            </p:cNvPr>
            <p:cNvSpPr txBox="1"/>
            <p:nvPr/>
          </p:nvSpPr>
          <p:spPr>
            <a:xfrm>
              <a:off x="5832566" y="1531548"/>
              <a:ext cx="97942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AC9A1FC-A82D-4D6E-4333-66F424337882}"/>
              </a:ext>
            </a:extLst>
          </p:cNvPr>
          <p:cNvGrpSpPr/>
          <p:nvPr/>
        </p:nvGrpSpPr>
        <p:grpSpPr>
          <a:xfrm>
            <a:off x="5539643" y="1551448"/>
            <a:ext cx="1579737" cy="3086175"/>
            <a:chOff x="5320918" y="4464289"/>
            <a:chExt cx="1579737" cy="2215991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1855D6D-16E0-C231-93FA-C6FA4500582C}"/>
                </a:ext>
              </a:extLst>
            </p:cNvPr>
            <p:cNvSpPr/>
            <p:nvPr/>
          </p:nvSpPr>
          <p:spPr>
            <a:xfrm>
              <a:off x="5320918" y="4601306"/>
              <a:ext cx="1579737" cy="147002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B6B0A3F-7FFD-05AD-FF53-DA5D00F1C5E8}"/>
                </a:ext>
              </a:extLst>
            </p:cNvPr>
            <p:cNvSpPr txBox="1"/>
            <p:nvPr/>
          </p:nvSpPr>
          <p:spPr>
            <a:xfrm>
              <a:off x="5601158" y="4464289"/>
              <a:ext cx="979423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800" b="1">
                  <a:solidFill>
                    <a:srgbClr val="FF0000"/>
                  </a:solidFill>
                </a:rPr>
                <a:t>&gt;</a:t>
              </a:r>
            </a:p>
          </p:txBody>
        </p:sp>
      </p:grpSp>
      <p:sp>
        <p:nvSpPr>
          <p:cNvPr id="45" name="Arrow: Pentagon 44">
            <a:extLst>
              <a:ext uri="{FF2B5EF4-FFF2-40B4-BE49-F238E27FC236}">
                <a16:creationId xmlns:a16="http://schemas.microsoft.com/office/drawing/2014/main" xmlns="" id="{5D3B8FCD-A3F0-C33C-F2E7-9B5C78CB0D1F}"/>
              </a:ext>
            </a:extLst>
          </p:cNvPr>
          <p:cNvSpPr/>
          <p:nvPr/>
        </p:nvSpPr>
        <p:spPr>
          <a:xfrm>
            <a:off x="192506" y="4507832"/>
            <a:ext cx="11903242" cy="2078911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5E821109-F6F4-92B5-5712-B26E2F3C6E2F}"/>
              </a:ext>
            </a:extLst>
          </p:cNvPr>
          <p:cNvGrpSpPr/>
          <p:nvPr/>
        </p:nvGrpSpPr>
        <p:grpSpPr>
          <a:xfrm>
            <a:off x="16043" y="4660102"/>
            <a:ext cx="12224083" cy="707886"/>
            <a:chOff x="16043" y="4660102"/>
            <a:chExt cx="12224083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F3D9F958-1619-4407-1275-527200B1A4F0}"/>
                </a:ext>
              </a:extLst>
            </p:cNvPr>
            <p:cNvSpPr txBox="1"/>
            <p:nvPr/>
          </p:nvSpPr>
          <p:spPr>
            <a:xfrm>
              <a:off x="385286" y="4660102"/>
              <a:ext cx="118548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solidFill>
                    <a:srgbClr val="0070C0"/>
                  </a:solidFill>
                </a:rPr>
                <a:t>54 767 200 </a:t>
              </a:r>
              <a:r>
                <a:rPr lang="en-US" sz="4000" b="1">
                  <a:solidFill>
                    <a:srgbClr val="FF0000"/>
                  </a:solidFill>
                </a:rPr>
                <a:t>&gt;</a:t>
              </a:r>
              <a:r>
                <a:rPr lang="en-US" sz="4000" b="1">
                  <a:solidFill>
                    <a:srgbClr val="0070C0"/>
                  </a:solidFill>
                </a:rPr>
                <a:t> 4 720 700 </a:t>
              </a:r>
              <a:r>
                <a:rPr lang="en-US" sz="4000" b="1" i="1"/>
                <a:t>hay</a:t>
              </a:r>
              <a:r>
                <a:rPr lang="en-US" sz="4000"/>
                <a:t> </a:t>
              </a:r>
              <a:r>
                <a:rPr lang="en-US" sz="4000" b="1">
                  <a:solidFill>
                    <a:srgbClr val="0070C0"/>
                  </a:solidFill>
                </a:rPr>
                <a:t>4 720 700 </a:t>
              </a:r>
              <a:r>
                <a:rPr lang="en-US" sz="4000" b="1">
                  <a:solidFill>
                    <a:srgbClr val="FF0000"/>
                  </a:solidFill>
                </a:rPr>
                <a:t>&lt;</a:t>
              </a:r>
              <a:r>
                <a:rPr lang="en-US" sz="4000" b="1">
                  <a:solidFill>
                    <a:srgbClr val="0070C0"/>
                  </a:solidFill>
                </a:rPr>
                <a:t> 54 767 200</a:t>
              </a: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xmlns="" id="{72AB34B4-95DD-F33A-1EA8-AD9A25EF59CD}"/>
                </a:ext>
              </a:extLst>
            </p:cNvPr>
            <p:cNvSpPr/>
            <p:nvPr/>
          </p:nvSpPr>
          <p:spPr>
            <a:xfrm>
              <a:off x="16043" y="4702491"/>
              <a:ext cx="385286" cy="587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97C94B57-4207-981D-3117-DDD1F75C9C4E}"/>
              </a:ext>
            </a:extLst>
          </p:cNvPr>
          <p:cNvGrpSpPr/>
          <p:nvPr/>
        </p:nvGrpSpPr>
        <p:grpSpPr>
          <a:xfrm>
            <a:off x="277" y="5185248"/>
            <a:ext cx="11293365" cy="1323439"/>
            <a:chOff x="277" y="5185248"/>
            <a:chExt cx="11293365" cy="13234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71256D48-F0E3-2A5B-E945-05E95AB67FAC}"/>
                </a:ext>
              </a:extLst>
            </p:cNvPr>
            <p:cNvSpPr txBox="1"/>
            <p:nvPr/>
          </p:nvSpPr>
          <p:spPr>
            <a:xfrm>
              <a:off x="417372" y="5185248"/>
              <a:ext cx="1087627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chemeClr val="accent2">
                      <a:lumMod val="50000"/>
                    </a:schemeClr>
                  </a:solidFill>
                </a:rPr>
                <a:t>Huyện Cao Phong có sản lượng cam nhiều hơn huyện Lương Sơn.</a:t>
              </a: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xmlns="" id="{CC2C62CB-9C96-982F-A854-4598537041E2}"/>
                </a:ext>
              </a:extLst>
            </p:cNvPr>
            <p:cNvSpPr/>
            <p:nvPr/>
          </p:nvSpPr>
          <p:spPr>
            <a:xfrm>
              <a:off x="277" y="5308047"/>
              <a:ext cx="385286" cy="587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3662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27F5DB85-3A31-7B9C-CEE0-4963A07961CA}"/>
              </a:ext>
            </a:extLst>
          </p:cNvPr>
          <p:cNvSpPr/>
          <p:nvPr/>
        </p:nvSpPr>
        <p:spPr>
          <a:xfrm>
            <a:off x="1090864" y="1315452"/>
            <a:ext cx="10010272" cy="2839454"/>
          </a:xfrm>
          <a:custGeom>
            <a:avLst/>
            <a:gdLst>
              <a:gd name="connsiteX0" fmla="*/ 0 w 10010272"/>
              <a:gd name="connsiteY0" fmla="*/ 473252 h 2839454"/>
              <a:gd name="connsiteX1" fmla="*/ 473252 w 10010272"/>
              <a:gd name="connsiteY1" fmla="*/ 0 h 2839454"/>
              <a:gd name="connsiteX2" fmla="*/ 9537020 w 10010272"/>
              <a:gd name="connsiteY2" fmla="*/ 0 h 2839454"/>
              <a:gd name="connsiteX3" fmla="*/ 10010272 w 10010272"/>
              <a:gd name="connsiteY3" fmla="*/ 473252 h 2839454"/>
              <a:gd name="connsiteX4" fmla="*/ 10010272 w 10010272"/>
              <a:gd name="connsiteY4" fmla="*/ 2366202 h 2839454"/>
              <a:gd name="connsiteX5" fmla="*/ 9537020 w 10010272"/>
              <a:gd name="connsiteY5" fmla="*/ 2839454 h 2839454"/>
              <a:gd name="connsiteX6" fmla="*/ 473252 w 10010272"/>
              <a:gd name="connsiteY6" fmla="*/ 2839454 h 2839454"/>
              <a:gd name="connsiteX7" fmla="*/ 0 w 10010272"/>
              <a:gd name="connsiteY7" fmla="*/ 2366202 h 2839454"/>
              <a:gd name="connsiteX8" fmla="*/ 0 w 10010272"/>
              <a:gd name="connsiteY8" fmla="*/ 473252 h 283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272" h="2839454" fill="none" extrusionOk="0">
                <a:moveTo>
                  <a:pt x="0" y="473252"/>
                </a:moveTo>
                <a:cubicBezTo>
                  <a:pt x="-30357" y="206972"/>
                  <a:pt x="225517" y="11151"/>
                  <a:pt x="473252" y="0"/>
                </a:cubicBezTo>
                <a:cubicBezTo>
                  <a:pt x="1405716" y="130954"/>
                  <a:pt x="5528113" y="43574"/>
                  <a:pt x="9537020" y="0"/>
                </a:cubicBezTo>
                <a:cubicBezTo>
                  <a:pt x="9820522" y="34090"/>
                  <a:pt x="10023778" y="228426"/>
                  <a:pt x="10010272" y="473252"/>
                </a:cubicBezTo>
                <a:cubicBezTo>
                  <a:pt x="9859833" y="806082"/>
                  <a:pt x="10096151" y="1427884"/>
                  <a:pt x="10010272" y="2366202"/>
                </a:cubicBezTo>
                <a:cubicBezTo>
                  <a:pt x="9999503" y="2629340"/>
                  <a:pt x="9768865" y="2819082"/>
                  <a:pt x="9537020" y="2839454"/>
                </a:cubicBezTo>
                <a:cubicBezTo>
                  <a:pt x="5274355" y="2994651"/>
                  <a:pt x="4808215" y="3002474"/>
                  <a:pt x="473252" y="2839454"/>
                </a:cubicBezTo>
                <a:cubicBezTo>
                  <a:pt x="215715" y="2787606"/>
                  <a:pt x="-30544" y="2645407"/>
                  <a:pt x="0" y="2366202"/>
                </a:cubicBezTo>
                <a:cubicBezTo>
                  <a:pt x="64656" y="1678260"/>
                  <a:pt x="-17807" y="1334210"/>
                  <a:pt x="0" y="473252"/>
                </a:cubicBezTo>
                <a:close/>
              </a:path>
              <a:path w="10010272" h="2839454" stroke="0" extrusionOk="0">
                <a:moveTo>
                  <a:pt x="0" y="473252"/>
                </a:moveTo>
                <a:cubicBezTo>
                  <a:pt x="-23748" y="197234"/>
                  <a:pt x="165851" y="17276"/>
                  <a:pt x="473252" y="0"/>
                </a:cubicBezTo>
                <a:cubicBezTo>
                  <a:pt x="3504609" y="132882"/>
                  <a:pt x="8170447" y="-84951"/>
                  <a:pt x="9537020" y="0"/>
                </a:cubicBezTo>
                <a:cubicBezTo>
                  <a:pt x="9766813" y="30837"/>
                  <a:pt x="10004267" y="245074"/>
                  <a:pt x="10010272" y="473252"/>
                </a:cubicBezTo>
                <a:cubicBezTo>
                  <a:pt x="10030459" y="730372"/>
                  <a:pt x="10162752" y="1735358"/>
                  <a:pt x="10010272" y="2366202"/>
                </a:cubicBezTo>
                <a:cubicBezTo>
                  <a:pt x="10043448" y="2631508"/>
                  <a:pt x="9815221" y="2804817"/>
                  <a:pt x="9537020" y="2839454"/>
                </a:cubicBezTo>
                <a:cubicBezTo>
                  <a:pt x="6711303" y="2927093"/>
                  <a:pt x="4648999" y="2766775"/>
                  <a:pt x="473252" y="2839454"/>
                </a:cubicBezTo>
                <a:cubicBezTo>
                  <a:pt x="209704" y="2818681"/>
                  <a:pt x="-9863" y="2641278"/>
                  <a:pt x="0" y="2366202"/>
                </a:cubicBezTo>
                <a:cubicBezTo>
                  <a:pt x="-38581" y="1914441"/>
                  <a:pt x="63341" y="1020537"/>
                  <a:pt x="0" y="47325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AF49FF-A5A5-AB80-6DB9-9C8DFC677DA6}"/>
              </a:ext>
            </a:extLst>
          </p:cNvPr>
          <p:cNvGrpSpPr/>
          <p:nvPr/>
        </p:nvGrpSpPr>
        <p:grpSpPr>
          <a:xfrm>
            <a:off x="2553044" y="1"/>
            <a:ext cx="904523" cy="2088962"/>
            <a:chOff x="4962741" y="0"/>
            <a:chExt cx="805921" cy="1636295"/>
          </a:xfrm>
          <a:solidFill>
            <a:schemeClr val="accent2">
              <a:lumMod val="5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A95A548-BB27-DFEC-CBDE-3214BBD675CF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A8EAD83-1F37-75D7-00A4-6A8124ADA29B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76D42E-A3AC-0BF6-2DF3-DF7A12005775}"/>
              </a:ext>
            </a:extLst>
          </p:cNvPr>
          <p:cNvGrpSpPr/>
          <p:nvPr/>
        </p:nvGrpSpPr>
        <p:grpSpPr>
          <a:xfrm>
            <a:off x="9243669" y="1"/>
            <a:ext cx="904523" cy="2088962"/>
            <a:chOff x="9538275" y="-33324"/>
            <a:chExt cx="805921" cy="1669618"/>
          </a:xfrm>
          <a:solidFill>
            <a:schemeClr val="accent2">
              <a:lumMod val="5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30B537E-193D-5F92-D814-F8BFFB8ED68E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C7D03B6-172E-33BE-6FB0-3CD993F48CC7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3194818-7D38-BA03-C52E-A6A660154316}"/>
              </a:ext>
            </a:extLst>
          </p:cNvPr>
          <p:cNvSpPr txBox="1"/>
          <p:nvPr/>
        </p:nvSpPr>
        <p:spPr>
          <a:xfrm>
            <a:off x="1203158" y="1922091"/>
            <a:ext cx="989797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Số có nhiều chữ số hơn thì lớn hơn</a:t>
            </a:r>
          </a:p>
        </p:txBody>
      </p:sp>
      <p:sp>
        <p:nvSpPr>
          <p:cNvPr id="13" name="Rectangle: Rounded Corners 2">
            <a:extLst>
              <a:ext uri="{FF2B5EF4-FFF2-40B4-BE49-F238E27FC236}">
                <a16:creationId xmlns:a16="http://schemas.microsoft.com/office/drawing/2014/main" xmlns="" id="{CB675408-8B8C-381A-FF1F-516777404082}"/>
              </a:ext>
            </a:extLst>
          </p:cNvPr>
          <p:cNvSpPr/>
          <p:nvPr/>
        </p:nvSpPr>
        <p:spPr>
          <a:xfrm>
            <a:off x="1147011" y="4419582"/>
            <a:ext cx="10010272" cy="2123658"/>
          </a:xfrm>
          <a:custGeom>
            <a:avLst/>
            <a:gdLst>
              <a:gd name="connsiteX0" fmla="*/ 0 w 10010272"/>
              <a:gd name="connsiteY0" fmla="*/ 353950 h 2123658"/>
              <a:gd name="connsiteX1" fmla="*/ 353950 w 10010272"/>
              <a:gd name="connsiteY1" fmla="*/ 0 h 2123658"/>
              <a:gd name="connsiteX2" fmla="*/ 9656322 w 10010272"/>
              <a:gd name="connsiteY2" fmla="*/ 0 h 2123658"/>
              <a:gd name="connsiteX3" fmla="*/ 10010272 w 10010272"/>
              <a:gd name="connsiteY3" fmla="*/ 353950 h 2123658"/>
              <a:gd name="connsiteX4" fmla="*/ 10010272 w 10010272"/>
              <a:gd name="connsiteY4" fmla="*/ 1769708 h 2123658"/>
              <a:gd name="connsiteX5" fmla="*/ 9656322 w 10010272"/>
              <a:gd name="connsiteY5" fmla="*/ 2123658 h 2123658"/>
              <a:gd name="connsiteX6" fmla="*/ 353950 w 10010272"/>
              <a:gd name="connsiteY6" fmla="*/ 2123658 h 2123658"/>
              <a:gd name="connsiteX7" fmla="*/ 0 w 10010272"/>
              <a:gd name="connsiteY7" fmla="*/ 1769708 h 2123658"/>
              <a:gd name="connsiteX8" fmla="*/ 0 w 10010272"/>
              <a:gd name="connsiteY8" fmla="*/ 353950 h 212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272" h="2123658" fill="none" extrusionOk="0">
                <a:moveTo>
                  <a:pt x="0" y="353950"/>
                </a:moveTo>
                <a:cubicBezTo>
                  <a:pt x="-28390" y="153877"/>
                  <a:pt x="172482" y="11460"/>
                  <a:pt x="353950" y="0"/>
                </a:cubicBezTo>
                <a:cubicBezTo>
                  <a:pt x="4256238" y="130954"/>
                  <a:pt x="7612557" y="43574"/>
                  <a:pt x="9656322" y="0"/>
                </a:cubicBezTo>
                <a:cubicBezTo>
                  <a:pt x="9861853" y="15481"/>
                  <a:pt x="10017690" y="167556"/>
                  <a:pt x="10010272" y="353950"/>
                </a:cubicBezTo>
                <a:cubicBezTo>
                  <a:pt x="10093850" y="822956"/>
                  <a:pt x="10106470" y="1093105"/>
                  <a:pt x="10010272" y="1769708"/>
                </a:cubicBezTo>
                <a:cubicBezTo>
                  <a:pt x="9979420" y="1970255"/>
                  <a:pt x="9845396" y="2119237"/>
                  <a:pt x="9656322" y="2123658"/>
                </a:cubicBezTo>
                <a:cubicBezTo>
                  <a:pt x="6070976" y="2278855"/>
                  <a:pt x="3287512" y="2286678"/>
                  <a:pt x="353950" y="2123658"/>
                </a:cubicBezTo>
                <a:cubicBezTo>
                  <a:pt x="159225" y="2113438"/>
                  <a:pt x="-5687" y="1968510"/>
                  <a:pt x="0" y="1769708"/>
                </a:cubicBezTo>
                <a:cubicBezTo>
                  <a:pt x="-94196" y="1366176"/>
                  <a:pt x="13428" y="846736"/>
                  <a:pt x="0" y="353950"/>
                </a:cubicBezTo>
                <a:close/>
              </a:path>
              <a:path w="10010272" h="2123658" stroke="0" extrusionOk="0">
                <a:moveTo>
                  <a:pt x="0" y="353950"/>
                </a:moveTo>
                <a:cubicBezTo>
                  <a:pt x="-24841" y="143147"/>
                  <a:pt x="127353" y="11679"/>
                  <a:pt x="353950" y="0"/>
                </a:cubicBezTo>
                <a:cubicBezTo>
                  <a:pt x="3957637" y="132882"/>
                  <a:pt x="5851851" y="-84951"/>
                  <a:pt x="9656322" y="0"/>
                </a:cubicBezTo>
                <a:cubicBezTo>
                  <a:pt x="9842103" y="9472"/>
                  <a:pt x="10006997" y="176572"/>
                  <a:pt x="10010272" y="353950"/>
                </a:cubicBezTo>
                <a:cubicBezTo>
                  <a:pt x="9896171" y="597380"/>
                  <a:pt x="9889785" y="1406907"/>
                  <a:pt x="10010272" y="1769708"/>
                </a:cubicBezTo>
                <a:cubicBezTo>
                  <a:pt x="10014929" y="1965741"/>
                  <a:pt x="9861394" y="2103920"/>
                  <a:pt x="9656322" y="2123658"/>
                </a:cubicBezTo>
                <a:cubicBezTo>
                  <a:pt x="8070392" y="2211297"/>
                  <a:pt x="2465295" y="2050979"/>
                  <a:pt x="353950" y="2123658"/>
                </a:cubicBezTo>
                <a:cubicBezTo>
                  <a:pt x="154411" y="2084958"/>
                  <a:pt x="-21140" y="1994567"/>
                  <a:pt x="0" y="1769708"/>
                </a:cubicBezTo>
                <a:cubicBezTo>
                  <a:pt x="-116195" y="1149922"/>
                  <a:pt x="-9640" y="855918"/>
                  <a:pt x="0" y="35395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CC91943-B9F3-5541-9AA9-5574AA0D55E9}"/>
              </a:ext>
            </a:extLst>
          </p:cNvPr>
          <p:cNvSpPr txBox="1"/>
          <p:nvPr/>
        </p:nvSpPr>
        <p:spPr>
          <a:xfrm>
            <a:off x="1646270" y="4540368"/>
            <a:ext cx="88994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/>
              <a:t>Số có ít chữ số hơn thì bé hơn</a:t>
            </a:r>
          </a:p>
        </p:txBody>
      </p:sp>
      <p:pic>
        <p:nvPicPr>
          <p:cNvPr id="15" name="Picture 14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DFC081D4-59D1-43EC-91E1-ED8E2C9EA2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703"/>
          <a:stretch/>
        </p:blipFill>
        <p:spPr>
          <a:xfrm rot="17134570" flipH="1">
            <a:off x="10446755" y="4867280"/>
            <a:ext cx="1854364" cy="2028036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4E5D8D96-48C8-3C1A-943C-AA3B87C2D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72" b="90000" l="9929" r="89894">
                        <a14:foregroundMark x1="60816" y1="5172" x2="61170" y2="11494"/>
                        <a14:foregroundMark x1="57624" y1="13563" x2="58688" y2="1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2" r="15348" b="6666"/>
          <a:stretch/>
        </p:blipFill>
        <p:spPr bwMode="auto">
          <a:xfrm flipH="1">
            <a:off x="-55772" y="1568851"/>
            <a:ext cx="2517860" cy="551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67930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9A374FFE-7BFF-1876-FE29-01C490EC90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787A59-2F23-76CF-BF99-3360BBCBC54D}"/>
              </a:ext>
            </a:extLst>
          </p:cNvPr>
          <p:cNvSpPr/>
          <p:nvPr/>
        </p:nvSpPr>
        <p:spPr>
          <a:xfrm>
            <a:off x="4924744" y="220532"/>
            <a:ext cx="6914147" cy="441158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D03039-6ABE-20FB-7B7A-37B4C2B81BC3}"/>
              </a:ext>
            </a:extLst>
          </p:cNvPr>
          <p:cNvSpPr txBox="1"/>
          <p:nvPr/>
        </p:nvSpPr>
        <p:spPr>
          <a:xfrm>
            <a:off x="5053082" y="345592"/>
            <a:ext cx="6785809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</a:rPr>
              <a:t>Sản lượng cam năm 2020 của một số huyện thuộc tỉnh Hòa Bình.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7778BA7-5E74-A710-D87A-3102580718A9}"/>
              </a:ext>
            </a:extLst>
          </p:cNvPr>
          <p:cNvGrpSpPr/>
          <p:nvPr/>
        </p:nvGrpSpPr>
        <p:grpSpPr>
          <a:xfrm>
            <a:off x="2027417" y="4082716"/>
            <a:ext cx="805921" cy="1636295"/>
            <a:chOff x="4962741" y="0"/>
            <a:chExt cx="805921" cy="1636295"/>
          </a:xfrm>
          <a:solidFill>
            <a:schemeClr val="accent2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22D68693-CFE3-0A41-2A6E-210A6FD0AD3C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3F47829-8EC6-744C-62BA-AAA218B8D5CD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01B43F1-38BD-ADEE-51A5-DC9893CEA8CD}"/>
              </a:ext>
            </a:extLst>
          </p:cNvPr>
          <p:cNvGrpSpPr/>
          <p:nvPr/>
        </p:nvGrpSpPr>
        <p:grpSpPr>
          <a:xfrm>
            <a:off x="-40107" y="389281"/>
            <a:ext cx="4716379" cy="3849373"/>
            <a:chOff x="-40107" y="389281"/>
            <a:chExt cx="4716379" cy="3849373"/>
          </a:xfrm>
        </p:grpSpPr>
        <p:sp>
          <p:nvSpPr>
            <p:cNvPr id="12" name="Cloud 11">
              <a:extLst>
                <a:ext uri="{FF2B5EF4-FFF2-40B4-BE49-F238E27FC236}">
                  <a16:creationId xmlns:a16="http://schemas.microsoft.com/office/drawing/2014/main" xmlns="" id="{A8BA35CC-93C3-DAD9-57C6-EAD0D9211DF5}"/>
                </a:ext>
              </a:extLst>
            </p:cNvPr>
            <p:cNvSpPr/>
            <p:nvPr/>
          </p:nvSpPr>
          <p:spPr>
            <a:xfrm>
              <a:off x="-40107" y="389281"/>
              <a:ext cx="4716379" cy="3849373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1B34650-432C-BA2A-9B55-AF7103DC3AFA}"/>
                </a:ext>
              </a:extLst>
            </p:cNvPr>
            <p:cNvSpPr txBox="1"/>
            <p:nvPr/>
          </p:nvSpPr>
          <p:spPr>
            <a:xfrm>
              <a:off x="401054" y="1070971"/>
              <a:ext cx="409073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solidFill>
                    <a:srgbClr val="002060"/>
                  </a:solidFill>
                </a:rPr>
                <a:t>So sánh sản lượng cam của hai huyện Lương Sơn và Tân Lạc</a:t>
              </a:r>
            </a:p>
          </p:txBody>
        </p:sp>
      </p:grp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8942B630-4214-0D79-B93E-351F08B356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76064" y1="51418" x2="76064" y2="514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79" t="19472" r="12673" b="13228"/>
          <a:stretch/>
        </p:blipFill>
        <p:spPr bwMode="auto">
          <a:xfrm>
            <a:off x="-125199" y="4160635"/>
            <a:ext cx="2685293" cy="255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0">
            <a:extLst>
              <a:ext uri="{FF2B5EF4-FFF2-40B4-BE49-F238E27FC236}">
                <a16:creationId xmlns:a16="http://schemas.microsoft.com/office/drawing/2014/main" xmlns="" id="{60C7FA07-73F9-094D-A099-364D330EF4D1}"/>
              </a:ext>
            </a:extLst>
          </p:cNvPr>
          <p:cNvGrpSpPr/>
          <p:nvPr/>
        </p:nvGrpSpPr>
        <p:grpSpPr>
          <a:xfrm rot="5400000">
            <a:off x="6486617" y="1248405"/>
            <a:ext cx="1698993" cy="9005553"/>
            <a:chOff x="731197" y="2586538"/>
            <a:chExt cx="2384620" cy="2813564"/>
          </a:xfrm>
        </p:grpSpPr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xmlns="" id="{7E0DD9EB-A3DC-3263-A018-84AC6F245777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18" name="Rectangle 6">
                <a:extLst>
                  <a:ext uri="{FF2B5EF4-FFF2-40B4-BE49-F238E27FC236}">
                    <a16:creationId xmlns:a16="http://schemas.microsoft.com/office/drawing/2014/main" xmlns="" id="{A4841C28-4E23-684A-1EFB-F876C3838AF1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22">
                <a:extLst>
                  <a:ext uri="{FF2B5EF4-FFF2-40B4-BE49-F238E27FC236}">
                    <a16:creationId xmlns:a16="http://schemas.microsoft.com/office/drawing/2014/main" xmlns="" id="{810EBF0B-F5DB-1732-8981-108FE0D300A3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9">
              <a:extLst>
                <a:ext uri="{FF2B5EF4-FFF2-40B4-BE49-F238E27FC236}">
                  <a16:creationId xmlns:a16="http://schemas.microsoft.com/office/drawing/2014/main" xmlns="" id="{9E079D0A-F655-1265-8D8C-7BDF5DFC75E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28">
              <a:extLst>
                <a:ext uri="{FF2B5EF4-FFF2-40B4-BE49-F238E27FC236}">
                  <a16:creationId xmlns:a16="http://schemas.microsoft.com/office/drawing/2014/main" xmlns="" id="{D69481ED-7A53-5456-8AA6-0F2DF664F41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CAEC8893-9342-1C24-FF63-B8BABCAA955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873636" y="4592603"/>
            <a:ext cx="1387070" cy="8310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31D12C-361E-6E0E-B58B-AA14619BB429}"/>
              </a:ext>
            </a:extLst>
          </p:cNvPr>
          <p:cNvSpPr txBox="1"/>
          <p:nvPr/>
        </p:nvSpPr>
        <p:spPr>
          <a:xfrm>
            <a:off x="5210229" y="2014062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Cao Phong: 	54 767 200 kg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50BF904-65E8-4891-926A-A6CA3C782122}"/>
              </a:ext>
            </a:extLst>
          </p:cNvPr>
          <p:cNvSpPr txBox="1"/>
          <p:nvPr/>
        </p:nvSpPr>
        <p:spPr>
          <a:xfrm>
            <a:off x="5210229" y="2902374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Lương Sơn: 	  4 720 700 kg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CC110F0-05AC-7EC1-2D13-5BA33A872E7F}"/>
              </a:ext>
            </a:extLst>
          </p:cNvPr>
          <p:cNvSpPr txBox="1"/>
          <p:nvPr/>
        </p:nvSpPr>
        <p:spPr>
          <a:xfrm>
            <a:off x="5210229" y="3713179"/>
            <a:ext cx="6785809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Tân Lạc: 	  4 109 500 kg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2DE38A7-907A-C203-66F5-2036C1C04D27}"/>
              </a:ext>
            </a:extLst>
          </p:cNvPr>
          <p:cNvSpPr txBox="1"/>
          <p:nvPr/>
        </p:nvSpPr>
        <p:spPr>
          <a:xfrm>
            <a:off x="3012551" y="5251954"/>
            <a:ext cx="43418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chemeClr val="bg1"/>
                </a:solidFill>
              </a:rPr>
              <a:t>4 720 700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6D7669E-160D-C665-2EB9-EA7738917A59}"/>
              </a:ext>
            </a:extLst>
          </p:cNvPr>
          <p:cNvSpPr txBox="1"/>
          <p:nvPr/>
        </p:nvSpPr>
        <p:spPr>
          <a:xfrm>
            <a:off x="7862118" y="5206973"/>
            <a:ext cx="4922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>
                <a:solidFill>
                  <a:schemeClr val="bg1"/>
                </a:solidFill>
              </a:rPr>
              <a:t>4 109 500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48940F04-B750-5E00-BBA0-49A7050488D8}"/>
              </a:ext>
            </a:extLst>
          </p:cNvPr>
          <p:cNvGrpSpPr/>
          <p:nvPr/>
        </p:nvGrpSpPr>
        <p:grpSpPr>
          <a:xfrm>
            <a:off x="6911975" y="5369479"/>
            <a:ext cx="738926" cy="830997"/>
            <a:chOff x="7149142" y="5405176"/>
            <a:chExt cx="738926" cy="83099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87C1BB8-2C4A-1A92-3CAF-1D0769B06887}"/>
                </a:ext>
              </a:extLst>
            </p:cNvPr>
            <p:cNvSpPr/>
            <p:nvPr/>
          </p:nvSpPr>
          <p:spPr>
            <a:xfrm>
              <a:off x="7149142" y="5512950"/>
              <a:ext cx="738926" cy="5709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600" b="1">
                <a:solidFill>
                  <a:schemeClr val="accent2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0E8CF77F-AB72-375E-E6D5-813E6DF672B4}"/>
                </a:ext>
              </a:extLst>
            </p:cNvPr>
            <p:cNvSpPr txBox="1"/>
            <p:nvPr/>
          </p:nvSpPr>
          <p:spPr>
            <a:xfrm>
              <a:off x="7285135" y="5405176"/>
              <a:ext cx="3266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252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2">
            <a:extLst>
              <a:ext uri="{FF2B5EF4-FFF2-40B4-BE49-F238E27FC236}">
                <a16:creationId xmlns:a16="http://schemas.microsoft.com/office/drawing/2014/main" xmlns="" id="{70A14D97-C260-3CAA-FAB3-3C1192857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xmlns="" id="{6A974159-4BA1-A2E9-AE7C-D8B422C38B8F}"/>
              </a:ext>
            </a:extLst>
          </p:cNvPr>
          <p:cNvSpPr/>
          <p:nvPr/>
        </p:nvSpPr>
        <p:spPr>
          <a:xfrm>
            <a:off x="1120137" y="166864"/>
            <a:ext cx="10330558" cy="989556"/>
          </a:xfrm>
          <a:prstGeom prst="roundRect">
            <a:avLst/>
          </a:prstGeom>
          <a:solidFill>
            <a:srgbClr val="FFEB99"/>
          </a:solidFill>
          <a:ln w="28575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621636"/>
                      <a:gd name="connsiteY0" fmla="*/ 164929 h 989556"/>
                      <a:gd name="connsiteX1" fmla="*/ 164929 w 8621636"/>
                      <a:gd name="connsiteY1" fmla="*/ 0 h 989556"/>
                      <a:gd name="connsiteX2" fmla="*/ 8456707 w 8621636"/>
                      <a:gd name="connsiteY2" fmla="*/ 0 h 989556"/>
                      <a:gd name="connsiteX3" fmla="*/ 8621636 w 8621636"/>
                      <a:gd name="connsiteY3" fmla="*/ 164929 h 989556"/>
                      <a:gd name="connsiteX4" fmla="*/ 8621636 w 8621636"/>
                      <a:gd name="connsiteY4" fmla="*/ 824627 h 989556"/>
                      <a:gd name="connsiteX5" fmla="*/ 8456707 w 8621636"/>
                      <a:gd name="connsiteY5" fmla="*/ 989556 h 989556"/>
                      <a:gd name="connsiteX6" fmla="*/ 164929 w 8621636"/>
                      <a:gd name="connsiteY6" fmla="*/ 989556 h 989556"/>
                      <a:gd name="connsiteX7" fmla="*/ 0 w 8621636"/>
                      <a:gd name="connsiteY7" fmla="*/ 824627 h 989556"/>
                      <a:gd name="connsiteX8" fmla="*/ 0 w 8621636"/>
                      <a:gd name="connsiteY8" fmla="*/ 164929 h 989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621636" h="989556" fill="none" extrusionOk="0">
                        <a:moveTo>
                          <a:pt x="0" y="164929"/>
                        </a:moveTo>
                        <a:cubicBezTo>
                          <a:pt x="-13997" y="71577"/>
                          <a:pt x="84453" y="8678"/>
                          <a:pt x="164929" y="0"/>
                        </a:cubicBezTo>
                        <a:cubicBezTo>
                          <a:pt x="2426455" y="130954"/>
                          <a:pt x="6571611" y="43574"/>
                          <a:pt x="8456707" y="0"/>
                        </a:cubicBezTo>
                        <a:cubicBezTo>
                          <a:pt x="8557690" y="15242"/>
                          <a:pt x="8622343" y="74707"/>
                          <a:pt x="8621636" y="164929"/>
                        </a:cubicBezTo>
                        <a:cubicBezTo>
                          <a:pt x="8635665" y="343779"/>
                          <a:pt x="8613102" y="549148"/>
                          <a:pt x="8621636" y="824627"/>
                        </a:cubicBezTo>
                        <a:cubicBezTo>
                          <a:pt x="8620054" y="915975"/>
                          <a:pt x="8537001" y="982108"/>
                          <a:pt x="8456707" y="989556"/>
                        </a:cubicBezTo>
                        <a:cubicBezTo>
                          <a:pt x="7394897" y="1144753"/>
                          <a:pt x="1906808" y="1152576"/>
                          <a:pt x="164929" y="989556"/>
                        </a:cubicBezTo>
                        <a:cubicBezTo>
                          <a:pt x="74981" y="974131"/>
                          <a:pt x="-13535" y="923618"/>
                          <a:pt x="0" y="824627"/>
                        </a:cubicBezTo>
                        <a:cubicBezTo>
                          <a:pt x="-11502" y="525878"/>
                          <a:pt x="44398" y="435814"/>
                          <a:pt x="0" y="164929"/>
                        </a:cubicBezTo>
                        <a:close/>
                      </a:path>
                      <a:path w="8621636" h="989556" stroke="0" extrusionOk="0">
                        <a:moveTo>
                          <a:pt x="0" y="164929"/>
                        </a:moveTo>
                        <a:cubicBezTo>
                          <a:pt x="-11802" y="66561"/>
                          <a:pt x="58641" y="5705"/>
                          <a:pt x="164929" y="0"/>
                        </a:cubicBezTo>
                        <a:cubicBezTo>
                          <a:pt x="1231005" y="132882"/>
                          <a:pt x="4547088" y="-84951"/>
                          <a:pt x="8456707" y="0"/>
                        </a:cubicBezTo>
                        <a:cubicBezTo>
                          <a:pt x="8540893" y="6740"/>
                          <a:pt x="8620645" y="79318"/>
                          <a:pt x="8621636" y="164929"/>
                        </a:cubicBezTo>
                        <a:cubicBezTo>
                          <a:pt x="8678303" y="405612"/>
                          <a:pt x="8634738" y="754977"/>
                          <a:pt x="8621636" y="824627"/>
                        </a:cubicBezTo>
                        <a:cubicBezTo>
                          <a:pt x="8636716" y="917504"/>
                          <a:pt x="8550247" y="984510"/>
                          <a:pt x="8456707" y="989556"/>
                        </a:cubicBezTo>
                        <a:cubicBezTo>
                          <a:pt x="7138767" y="1077195"/>
                          <a:pt x="2170959" y="916877"/>
                          <a:pt x="164929" y="989556"/>
                        </a:cubicBezTo>
                        <a:cubicBezTo>
                          <a:pt x="73183" y="983283"/>
                          <a:pt x="-878" y="916935"/>
                          <a:pt x="0" y="824627"/>
                        </a:cubicBezTo>
                        <a:cubicBezTo>
                          <a:pt x="42543" y="746668"/>
                          <a:pt x="-15099" y="424498"/>
                          <a:pt x="0" y="16492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5F1E8-FA84-60DE-729F-4A1414430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184" y="-3794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VN-Apple" panose="02040603050506020204" pitchFamily="18" charset="0"/>
              </a:rPr>
              <a:t>So </a:t>
            </a:r>
            <a:r>
              <a:rPr lang="en-US" b="1" dirty="0" err="1">
                <a:latin typeface="SVN-Apple" panose="02040603050506020204" pitchFamily="18" charset="0"/>
              </a:rPr>
              <a:t>sánh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4 720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700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 err="1">
                <a:latin typeface="SVN-Apple" panose="02040603050506020204" pitchFamily="18" charset="0"/>
              </a:rPr>
              <a:t>và</a:t>
            </a:r>
            <a:r>
              <a:rPr lang="en-US" b="1" dirty="0">
                <a:latin typeface="SVN-Apple" panose="02040603050506020204" pitchFamily="18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SVN-Apple" panose="02040603050506020204" pitchFamily="18" charset="0"/>
              </a:rPr>
              <a:t>4 109 500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602B4A-639A-BE9B-C988-3A636C27362D}"/>
              </a:ext>
            </a:extLst>
          </p:cNvPr>
          <p:cNvSpPr/>
          <p:nvPr/>
        </p:nvSpPr>
        <p:spPr>
          <a:xfrm>
            <a:off x="1382265" y="1708498"/>
            <a:ext cx="950352" cy="27307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DBDD70-7A5B-0C6B-1789-8A5590E21D18}"/>
              </a:ext>
            </a:extLst>
          </p:cNvPr>
          <p:cNvSpPr/>
          <p:nvPr/>
        </p:nvSpPr>
        <p:spPr>
          <a:xfrm>
            <a:off x="2479215" y="1703916"/>
            <a:ext cx="950352" cy="27307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023F33E-2610-33AF-A150-AF6C7F5A3A29}"/>
              </a:ext>
            </a:extLst>
          </p:cNvPr>
          <p:cNvGrpSpPr/>
          <p:nvPr/>
        </p:nvGrpSpPr>
        <p:grpSpPr>
          <a:xfrm>
            <a:off x="893864" y="4503429"/>
            <a:ext cx="1767030" cy="908376"/>
            <a:chOff x="2039636" y="5292371"/>
            <a:chExt cx="1767030" cy="908376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xmlns="" id="{BEFDB970-26DE-2248-53F5-18490810000E}"/>
                </a:ext>
              </a:extLst>
            </p:cNvPr>
            <p:cNvSpPr/>
            <p:nvPr/>
          </p:nvSpPr>
          <p:spPr>
            <a:xfrm rot="16200000">
              <a:off x="2845453" y="5033011"/>
              <a:ext cx="431632" cy="950352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92CA72-834C-751D-6E5C-7EFEC0CF4D43}"/>
                </a:ext>
              </a:extLst>
            </p:cNvPr>
            <p:cNvSpPr txBox="1"/>
            <p:nvPr/>
          </p:nvSpPr>
          <p:spPr>
            <a:xfrm>
              <a:off x="2039636" y="5739082"/>
              <a:ext cx="17670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70C0"/>
                  </a:solidFill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nhau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0F3C1E3-ACA9-8611-6DBA-94E0F0A1F354}"/>
              </a:ext>
            </a:extLst>
          </p:cNvPr>
          <p:cNvGrpSpPr/>
          <p:nvPr/>
        </p:nvGrpSpPr>
        <p:grpSpPr>
          <a:xfrm>
            <a:off x="2481476" y="4488155"/>
            <a:ext cx="1895900" cy="923650"/>
            <a:chOff x="1385605" y="5252341"/>
            <a:chExt cx="1895900" cy="9236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062BC0D-C90E-283D-30BE-178B6E4AF6A7}"/>
                </a:ext>
              </a:extLst>
            </p:cNvPr>
            <p:cNvSpPr txBox="1"/>
            <p:nvPr/>
          </p:nvSpPr>
          <p:spPr>
            <a:xfrm>
              <a:off x="1385886" y="5714326"/>
              <a:ext cx="18956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FA5A68"/>
                  </a:solidFill>
                </a:rPr>
                <a:t>khác</a:t>
              </a:r>
              <a:r>
                <a:rPr lang="en-US" sz="2400" b="1" dirty="0">
                  <a:solidFill>
                    <a:srgbClr val="FA5A68"/>
                  </a:solidFill>
                </a:rPr>
                <a:t> </a:t>
              </a:r>
              <a:r>
                <a:rPr lang="en-US" sz="2400" b="1" dirty="0" err="1">
                  <a:solidFill>
                    <a:srgbClr val="FA5A68"/>
                  </a:solidFill>
                </a:rPr>
                <a:t>nhau</a:t>
              </a:r>
              <a:endParaRPr lang="en-US" sz="2400" b="1" dirty="0">
                <a:solidFill>
                  <a:srgbClr val="FA5A68"/>
                </a:solidFill>
              </a:endParaRPr>
            </a:p>
          </p:txBody>
        </p:sp>
        <p:sp>
          <p:nvSpPr>
            <p:cNvPr id="14" name="Left Brace 13">
              <a:extLst>
                <a:ext uri="{FF2B5EF4-FFF2-40B4-BE49-F238E27FC236}">
                  <a16:creationId xmlns:a16="http://schemas.microsoft.com/office/drawing/2014/main" xmlns="" id="{95D8D546-DDDD-19ED-9630-EA1EF287C42F}"/>
                </a:ext>
              </a:extLst>
            </p:cNvPr>
            <p:cNvSpPr/>
            <p:nvPr/>
          </p:nvSpPr>
          <p:spPr>
            <a:xfrm rot="16200000">
              <a:off x="1655120" y="4982826"/>
              <a:ext cx="411324" cy="950354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7C9D517-06A9-EF5E-8A95-247A6E29EF03}"/>
              </a:ext>
            </a:extLst>
          </p:cNvPr>
          <p:cNvGrpSpPr/>
          <p:nvPr/>
        </p:nvGrpSpPr>
        <p:grpSpPr>
          <a:xfrm>
            <a:off x="1521942" y="1555556"/>
            <a:ext cx="9148115" cy="3023062"/>
            <a:chOff x="3526127" y="2243714"/>
            <a:chExt cx="7003222" cy="302306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C313583-286F-710B-D793-78A2B6699904}"/>
                </a:ext>
              </a:extLst>
            </p:cNvPr>
            <p:cNvSpPr txBox="1"/>
            <p:nvPr/>
          </p:nvSpPr>
          <p:spPr>
            <a:xfrm>
              <a:off x="3526127" y="2243714"/>
              <a:ext cx="70032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800"/>
                <a:t>4  7  2  0  7  0  0</a:t>
              </a:r>
              <a:endParaRPr lang="en-US" sz="8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E47C8C68-5C60-590E-57F4-C2DC22D367F2}"/>
                </a:ext>
              </a:extLst>
            </p:cNvPr>
            <p:cNvSpPr txBox="1"/>
            <p:nvPr/>
          </p:nvSpPr>
          <p:spPr>
            <a:xfrm>
              <a:off x="3526127" y="3820226"/>
              <a:ext cx="70032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8800"/>
                <a:t>4  1  0  9  5  0  0 </a:t>
              </a:r>
              <a:endParaRPr lang="en-US" sz="8800" dirty="0"/>
            </a:p>
          </p:txBody>
        </p:sp>
      </p:grpSp>
      <p:sp>
        <p:nvSpPr>
          <p:cNvPr id="28" name="Rounded Rectangle 68">
            <a:extLst>
              <a:ext uri="{FF2B5EF4-FFF2-40B4-BE49-F238E27FC236}">
                <a16:creationId xmlns:a16="http://schemas.microsoft.com/office/drawing/2014/main" xmlns="" id="{238170EA-5752-3C7F-23A6-24D4DE5ED279}"/>
              </a:ext>
            </a:extLst>
          </p:cNvPr>
          <p:cNvSpPr/>
          <p:nvPr/>
        </p:nvSpPr>
        <p:spPr>
          <a:xfrm>
            <a:off x="4725424" y="4709816"/>
            <a:ext cx="7118527" cy="1804749"/>
          </a:xfrm>
          <a:prstGeom prst="roundRect">
            <a:avLst/>
          </a:prstGeom>
          <a:solidFill>
            <a:srgbClr val="FBDACC"/>
          </a:solidFill>
        </p:spPr>
        <p:txBody>
          <a:bodyPr wrap="none">
            <a:spAutoFit/>
          </a:bodyPr>
          <a:lstStyle/>
          <a:p>
            <a:pPr algn="ctr"/>
            <a:r>
              <a:rPr lang="en-US" sz="5000" dirty="0"/>
              <a:t>Ta </a:t>
            </a:r>
            <a:r>
              <a:rPr lang="en-US" sz="5000" dirty="0" err="1"/>
              <a:t>thấy</a:t>
            </a:r>
            <a:r>
              <a:rPr lang="en-US" sz="5000"/>
              <a:t>: 7 &gt; </a:t>
            </a:r>
            <a:r>
              <a:rPr lang="en-US" sz="5000" dirty="0"/>
              <a:t>1</a:t>
            </a:r>
          </a:p>
          <a:p>
            <a:pPr algn="ctr"/>
            <a:r>
              <a:rPr lang="en-US" sz="5000" err="1"/>
              <a:t>Vậy</a:t>
            </a:r>
            <a:r>
              <a:rPr lang="en-US" sz="5000"/>
              <a:t> </a:t>
            </a:r>
            <a:r>
              <a:rPr lang="en-US" sz="5000" b="1">
                <a:solidFill>
                  <a:srgbClr val="0070C0"/>
                </a:solidFill>
              </a:rPr>
              <a:t>4 720 700 &gt; 4 109 500</a:t>
            </a:r>
            <a:endParaRPr lang="en-US" sz="5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9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xmlns="" id="{CDCF531D-8518-4FAC-0332-5C05B2A88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FFDECBD5-79BC-5821-5D50-453958D93D8F}"/>
              </a:ext>
            </a:extLst>
          </p:cNvPr>
          <p:cNvSpPr/>
          <p:nvPr/>
        </p:nvSpPr>
        <p:spPr>
          <a:xfrm>
            <a:off x="377197" y="4123613"/>
            <a:ext cx="11373438" cy="2433200"/>
          </a:xfrm>
          <a:prstGeom prst="roundRect">
            <a:avLst/>
          </a:prstGeom>
          <a:solidFill>
            <a:srgbClr val="E0F1F9"/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368D46FF-C9DB-317B-75D1-E1D4AB9C3DBA}"/>
              </a:ext>
            </a:extLst>
          </p:cNvPr>
          <p:cNvSpPr/>
          <p:nvPr/>
        </p:nvSpPr>
        <p:spPr>
          <a:xfrm>
            <a:off x="409281" y="397439"/>
            <a:ext cx="11373438" cy="3539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2B39DAA-0BC1-C366-EC65-569512B31CBB}"/>
              </a:ext>
            </a:extLst>
          </p:cNvPr>
          <p:cNvGrpSpPr/>
          <p:nvPr/>
        </p:nvGrpSpPr>
        <p:grpSpPr>
          <a:xfrm>
            <a:off x="537618" y="651692"/>
            <a:ext cx="9497063" cy="2862322"/>
            <a:chOff x="-1267877" y="4660102"/>
            <a:chExt cx="9497063" cy="286232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0A76DE1-E237-BF32-A2BC-B33E75731E7C}"/>
                </a:ext>
              </a:extLst>
            </p:cNvPr>
            <p:cNvSpPr txBox="1"/>
            <p:nvPr/>
          </p:nvSpPr>
          <p:spPr>
            <a:xfrm>
              <a:off x="385286" y="4660102"/>
              <a:ext cx="78439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0070C0"/>
                  </a:solidFill>
                </a:rPr>
                <a:t>54 767 200 </a:t>
              </a:r>
              <a:r>
                <a:rPr lang="en-US" sz="6000" b="1">
                  <a:solidFill>
                    <a:srgbClr val="FF0000"/>
                  </a:solidFill>
                </a:rPr>
                <a:t>&gt;</a:t>
              </a:r>
              <a:r>
                <a:rPr lang="en-US" sz="6000" b="1">
                  <a:solidFill>
                    <a:srgbClr val="0070C0"/>
                  </a:solidFill>
                </a:rPr>
                <a:t> 4 720 700  </a:t>
              </a:r>
            </a:p>
            <a:p>
              <a:pPr algn="ctr"/>
              <a:r>
                <a:rPr lang="en-US" sz="6000" b="1" i="1"/>
                <a:t>hay</a:t>
              </a:r>
              <a:endParaRPr lang="en-US" sz="6000"/>
            </a:p>
            <a:p>
              <a:pPr algn="ctr"/>
              <a:r>
                <a:rPr lang="en-US" sz="6000" b="1">
                  <a:solidFill>
                    <a:srgbClr val="0070C0"/>
                  </a:solidFill>
                </a:rPr>
                <a:t>4 720 700 </a:t>
              </a:r>
              <a:r>
                <a:rPr lang="en-US" sz="6000" b="1">
                  <a:solidFill>
                    <a:srgbClr val="FF0000"/>
                  </a:solidFill>
                </a:rPr>
                <a:t>&lt;</a:t>
              </a:r>
              <a:r>
                <a:rPr lang="en-US" sz="6000" b="1">
                  <a:solidFill>
                    <a:srgbClr val="0070C0"/>
                  </a:solidFill>
                </a:rPr>
                <a:t> 54 767 200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xmlns="" id="{116CECE9-A8B8-9C0E-1DF8-90BDC7066F20}"/>
                </a:ext>
              </a:extLst>
            </p:cNvPr>
            <p:cNvSpPr/>
            <p:nvPr/>
          </p:nvSpPr>
          <p:spPr>
            <a:xfrm>
              <a:off x="-1267877" y="4878954"/>
              <a:ext cx="385286" cy="587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C3307E0-08FA-F0C5-B91C-D00602FF3EFC}"/>
              </a:ext>
            </a:extLst>
          </p:cNvPr>
          <p:cNvGrpSpPr/>
          <p:nvPr/>
        </p:nvGrpSpPr>
        <p:grpSpPr>
          <a:xfrm>
            <a:off x="537618" y="4307887"/>
            <a:ext cx="10683490" cy="2020233"/>
            <a:chOff x="277" y="5047022"/>
            <a:chExt cx="10683490" cy="202023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561B5C46-3033-6BB9-A871-D336B57A33AA}"/>
                </a:ext>
              </a:extLst>
            </p:cNvPr>
            <p:cNvSpPr txBox="1"/>
            <p:nvPr/>
          </p:nvSpPr>
          <p:spPr>
            <a:xfrm>
              <a:off x="658279" y="5047022"/>
              <a:ext cx="10025488" cy="20202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5400" b="1">
                  <a:solidFill>
                    <a:srgbClr val="002060"/>
                  </a:solidFill>
                </a:rPr>
                <a:t>Huyện Lương Sơn có sản lượng cam nhiều hơn huyện Tân Lạc.</a:t>
              </a:r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xmlns="" id="{2CD6D40E-FE43-9E52-345D-AB4DCB92CD41}"/>
                </a:ext>
              </a:extLst>
            </p:cNvPr>
            <p:cNvSpPr/>
            <p:nvPr/>
          </p:nvSpPr>
          <p:spPr>
            <a:xfrm>
              <a:off x="277" y="5308047"/>
              <a:ext cx="385286" cy="58744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25208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D1CB1308-8722-58C8-735A-78B2D3DD39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EEEB2184-4F90-5367-84AF-ED6464A8E811}"/>
              </a:ext>
            </a:extLst>
          </p:cNvPr>
          <p:cNvSpPr/>
          <p:nvPr/>
        </p:nvSpPr>
        <p:spPr>
          <a:xfrm>
            <a:off x="1147011" y="325744"/>
            <a:ext cx="10010272" cy="1422595"/>
          </a:xfrm>
          <a:custGeom>
            <a:avLst/>
            <a:gdLst>
              <a:gd name="connsiteX0" fmla="*/ 0 w 10010272"/>
              <a:gd name="connsiteY0" fmla="*/ 237104 h 1422595"/>
              <a:gd name="connsiteX1" fmla="*/ 237104 w 10010272"/>
              <a:gd name="connsiteY1" fmla="*/ 0 h 1422595"/>
              <a:gd name="connsiteX2" fmla="*/ 9773168 w 10010272"/>
              <a:gd name="connsiteY2" fmla="*/ 0 h 1422595"/>
              <a:gd name="connsiteX3" fmla="*/ 10010272 w 10010272"/>
              <a:gd name="connsiteY3" fmla="*/ 237104 h 1422595"/>
              <a:gd name="connsiteX4" fmla="*/ 10010272 w 10010272"/>
              <a:gd name="connsiteY4" fmla="*/ 1185491 h 1422595"/>
              <a:gd name="connsiteX5" fmla="*/ 9773168 w 10010272"/>
              <a:gd name="connsiteY5" fmla="*/ 1422595 h 1422595"/>
              <a:gd name="connsiteX6" fmla="*/ 237104 w 10010272"/>
              <a:gd name="connsiteY6" fmla="*/ 1422595 h 1422595"/>
              <a:gd name="connsiteX7" fmla="*/ 0 w 10010272"/>
              <a:gd name="connsiteY7" fmla="*/ 1185491 h 1422595"/>
              <a:gd name="connsiteX8" fmla="*/ 0 w 10010272"/>
              <a:gd name="connsiteY8" fmla="*/ 237104 h 142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10272" h="1422595" fill="none" extrusionOk="0">
                <a:moveTo>
                  <a:pt x="0" y="237104"/>
                </a:moveTo>
                <a:cubicBezTo>
                  <a:pt x="-21104" y="102741"/>
                  <a:pt x="125524" y="15840"/>
                  <a:pt x="237104" y="0"/>
                </a:cubicBezTo>
                <a:cubicBezTo>
                  <a:pt x="2054771" y="130954"/>
                  <a:pt x="5187892" y="43574"/>
                  <a:pt x="9773168" y="0"/>
                </a:cubicBezTo>
                <a:cubicBezTo>
                  <a:pt x="9907218" y="4777"/>
                  <a:pt x="10012893" y="109366"/>
                  <a:pt x="10010272" y="237104"/>
                </a:cubicBezTo>
                <a:cubicBezTo>
                  <a:pt x="10065773" y="668233"/>
                  <a:pt x="10041511" y="827593"/>
                  <a:pt x="10010272" y="1185491"/>
                </a:cubicBezTo>
                <a:cubicBezTo>
                  <a:pt x="9986474" y="1320348"/>
                  <a:pt x="9898466" y="1418696"/>
                  <a:pt x="9773168" y="1422595"/>
                </a:cubicBezTo>
                <a:cubicBezTo>
                  <a:pt x="7627630" y="1577792"/>
                  <a:pt x="4294769" y="1585615"/>
                  <a:pt x="237104" y="1422595"/>
                </a:cubicBezTo>
                <a:cubicBezTo>
                  <a:pt x="106303" y="1420590"/>
                  <a:pt x="-6800" y="1320411"/>
                  <a:pt x="0" y="1185491"/>
                </a:cubicBezTo>
                <a:cubicBezTo>
                  <a:pt x="-11873" y="1000876"/>
                  <a:pt x="59250" y="552046"/>
                  <a:pt x="0" y="237104"/>
                </a:cubicBezTo>
                <a:close/>
              </a:path>
              <a:path w="10010272" h="1422595" stroke="0" extrusionOk="0">
                <a:moveTo>
                  <a:pt x="0" y="237104"/>
                </a:moveTo>
                <a:cubicBezTo>
                  <a:pt x="-5103" y="103007"/>
                  <a:pt x="95947" y="3831"/>
                  <a:pt x="237104" y="0"/>
                </a:cubicBezTo>
                <a:cubicBezTo>
                  <a:pt x="1780024" y="132882"/>
                  <a:pt x="5564762" y="-84951"/>
                  <a:pt x="9773168" y="0"/>
                </a:cubicBezTo>
                <a:cubicBezTo>
                  <a:pt x="9896854" y="7093"/>
                  <a:pt x="10009811" y="108704"/>
                  <a:pt x="10010272" y="237104"/>
                </a:cubicBezTo>
                <a:cubicBezTo>
                  <a:pt x="9989813" y="532597"/>
                  <a:pt x="10074003" y="930999"/>
                  <a:pt x="10010272" y="1185491"/>
                </a:cubicBezTo>
                <a:cubicBezTo>
                  <a:pt x="10029318" y="1318699"/>
                  <a:pt x="9906994" y="1416674"/>
                  <a:pt x="9773168" y="1422595"/>
                </a:cubicBezTo>
                <a:cubicBezTo>
                  <a:pt x="8471947" y="1510234"/>
                  <a:pt x="1768982" y="1349916"/>
                  <a:pt x="237104" y="1422595"/>
                </a:cubicBezTo>
                <a:cubicBezTo>
                  <a:pt x="103547" y="1397729"/>
                  <a:pt x="-12177" y="1333362"/>
                  <a:pt x="0" y="1185491"/>
                </a:cubicBezTo>
                <a:cubicBezTo>
                  <a:pt x="79729" y="974525"/>
                  <a:pt x="-28571" y="446768"/>
                  <a:pt x="0" y="23710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62CD75-C46B-EE08-023C-5DE3AE979541}"/>
              </a:ext>
            </a:extLst>
          </p:cNvPr>
          <p:cNvGrpSpPr/>
          <p:nvPr/>
        </p:nvGrpSpPr>
        <p:grpSpPr>
          <a:xfrm>
            <a:off x="2553045" y="1"/>
            <a:ext cx="944134" cy="770020"/>
            <a:chOff x="4962741" y="0"/>
            <a:chExt cx="805921" cy="1636295"/>
          </a:xfrm>
          <a:solidFill>
            <a:schemeClr val="accent2">
              <a:lumMod val="5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C5E6C84-C778-9F61-64F5-E366932F714F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35F085C8-03D8-6130-A71D-F50C932AE73A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E837929-8F1D-2788-A994-D6F9A53B6484}"/>
              </a:ext>
            </a:extLst>
          </p:cNvPr>
          <p:cNvGrpSpPr/>
          <p:nvPr/>
        </p:nvGrpSpPr>
        <p:grpSpPr>
          <a:xfrm>
            <a:off x="9243670" y="1"/>
            <a:ext cx="944134" cy="596268"/>
            <a:chOff x="9538275" y="-33324"/>
            <a:chExt cx="805921" cy="1669618"/>
          </a:xfrm>
          <a:solidFill>
            <a:schemeClr val="accent2">
              <a:lumMod val="5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9BB2A123-611A-69EF-FE09-EA34F9951C8A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0D3A3CA-5BEB-90A6-4730-AFE6D58CE95A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352D3E-F4F5-2173-A353-3577EFFE551C}"/>
              </a:ext>
            </a:extLst>
          </p:cNvPr>
          <p:cNvSpPr txBox="1"/>
          <p:nvPr/>
        </p:nvSpPr>
        <p:spPr>
          <a:xfrm>
            <a:off x="1034717" y="659016"/>
            <a:ext cx="98979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/>
              <a:t>Khi so sánh hai số có chữ số bằng nhau, ta thực hiện như sau: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5D9586-9895-A280-C168-EA0C5E6398C7}"/>
              </a:ext>
            </a:extLst>
          </p:cNvPr>
          <p:cNvGrpSpPr/>
          <p:nvPr/>
        </p:nvGrpSpPr>
        <p:grpSpPr>
          <a:xfrm>
            <a:off x="6034220" y="2289140"/>
            <a:ext cx="6418900" cy="2776841"/>
            <a:chOff x="3526127" y="2243714"/>
            <a:chExt cx="7003222" cy="27768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2034278-86AA-C9CB-8D10-E432944F76B0}"/>
                </a:ext>
              </a:extLst>
            </p:cNvPr>
            <p:cNvSpPr txBox="1"/>
            <p:nvPr/>
          </p:nvSpPr>
          <p:spPr>
            <a:xfrm>
              <a:off x="3526127" y="2243714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/>
                <a:t>4  7  2  0  7  0  0</a:t>
              </a:r>
              <a:endParaRPr lang="en-US" sz="72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06A2EBDE-8798-0564-8EDB-F956555DE415}"/>
                </a:ext>
              </a:extLst>
            </p:cNvPr>
            <p:cNvSpPr txBox="1"/>
            <p:nvPr/>
          </p:nvSpPr>
          <p:spPr>
            <a:xfrm>
              <a:off x="3526127" y="3820226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/>
                <a:t>4  1  0  9  5  0  0 </a:t>
              </a:r>
              <a:endParaRPr lang="en-US" sz="7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0570CB-70AB-213B-1702-3EFE53DF6513}"/>
              </a:ext>
            </a:extLst>
          </p:cNvPr>
          <p:cNvSpPr txBox="1"/>
          <p:nvPr/>
        </p:nvSpPr>
        <p:spPr>
          <a:xfrm>
            <a:off x="132919" y="1859345"/>
            <a:ext cx="5270823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+ So sánh từng cặp chữ số ở cùng một hàng, kể từ trái sang phải. (</a:t>
            </a:r>
            <a:r>
              <a:rPr lang="en-US" sz="3200" b="1"/>
              <a:t>4 = 4</a:t>
            </a:r>
            <a:r>
              <a:rPr lang="en-US" sz="3200"/>
              <a:t>)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6503B99-E354-1F9B-3E41-94312DA00542}"/>
              </a:ext>
            </a:extLst>
          </p:cNvPr>
          <p:cNvGrpSpPr/>
          <p:nvPr/>
        </p:nvGrpSpPr>
        <p:grpSpPr>
          <a:xfrm>
            <a:off x="6034220" y="2291927"/>
            <a:ext cx="6418900" cy="2776841"/>
            <a:chOff x="3526127" y="2243714"/>
            <a:chExt cx="7003222" cy="277684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28AB60A-C82D-555D-339E-F6F8CF31087B}"/>
                </a:ext>
              </a:extLst>
            </p:cNvPr>
            <p:cNvSpPr txBox="1"/>
            <p:nvPr/>
          </p:nvSpPr>
          <p:spPr>
            <a:xfrm>
              <a:off x="3526127" y="2243714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</a:rPr>
                <a:t>4</a:t>
              </a:r>
              <a:r>
                <a:rPr lang="en-US" sz="7200"/>
                <a:t>  7  2  0  7  0  0</a:t>
              </a:r>
              <a:endParaRPr lang="en-US" sz="72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ACFDC64-AF09-30CF-AF60-97BA6CF62463}"/>
                </a:ext>
              </a:extLst>
            </p:cNvPr>
            <p:cNvSpPr txBox="1"/>
            <p:nvPr/>
          </p:nvSpPr>
          <p:spPr>
            <a:xfrm>
              <a:off x="3526127" y="3820226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</a:rPr>
                <a:t>4</a:t>
              </a:r>
              <a:r>
                <a:rPr lang="en-US" sz="7200"/>
                <a:t>  1  0  9  5  0  0 </a:t>
              </a:r>
              <a:endParaRPr lang="en-US" sz="7200" dirty="0"/>
            </a:p>
          </p:txBody>
        </p:sp>
      </p:grpSp>
      <p:sp>
        <p:nvSpPr>
          <p:cNvPr id="21" name="Arrow: Up 20">
            <a:extLst>
              <a:ext uri="{FF2B5EF4-FFF2-40B4-BE49-F238E27FC236}">
                <a16:creationId xmlns:a16="http://schemas.microsoft.com/office/drawing/2014/main" xmlns="" id="{0FA3E306-A72E-98B2-8D2A-8F5AAA3C0C07}"/>
              </a:ext>
            </a:extLst>
          </p:cNvPr>
          <p:cNvSpPr/>
          <p:nvPr/>
        </p:nvSpPr>
        <p:spPr>
          <a:xfrm>
            <a:off x="6268888" y="5115168"/>
            <a:ext cx="288758" cy="653992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8A7DF72-6A7F-15D2-120F-55CBB878F25F}"/>
              </a:ext>
            </a:extLst>
          </p:cNvPr>
          <p:cNvSpPr txBox="1"/>
          <p:nvPr/>
        </p:nvSpPr>
        <p:spPr>
          <a:xfrm>
            <a:off x="5019061" y="5954464"/>
            <a:ext cx="203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giống nhau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29223C9-89B8-E79F-F911-CC138E1A5219}"/>
              </a:ext>
            </a:extLst>
          </p:cNvPr>
          <p:cNvSpPr txBox="1"/>
          <p:nvPr/>
        </p:nvSpPr>
        <p:spPr>
          <a:xfrm>
            <a:off x="108211" y="4006905"/>
            <a:ext cx="6418901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+ Cặp chữ số đầu tiên khác nhau:</a:t>
            </a:r>
          </a:p>
          <a:p>
            <a:pPr>
              <a:lnSpc>
                <a:spcPct val="150000"/>
              </a:lnSpc>
            </a:pPr>
            <a:r>
              <a:rPr lang="en-US" sz="3200"/>
              <a:t>Số có chữ số lớn hơn thì lớn hơn.</a:t>
            </a:r>
          </a:p>
          <a:p>
            <a:pPr>
              <a:lnSpc>
                <a:spcPct val="150000"/>
              </a:lnSpc>
            </a:pPr>
            <a:r>
              <a:rPr lang="en-US" sz="3200" b="1"/>
              <a:t>(7&gt;1 -&gt; 4 720 700 &gt; 4 109 500)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E3815EE-0D90-8FD1-E298-ABEEFBEB096B}"/>
              </a:ext>
            </a:extLst>
          </p:cNvPr>
          <p:cNvGrpSpPr/>
          <p:nvPr/>
        </p:nvGrpSpPr>
        <p:grpSpPr>
          <a:xfrm>
            <a:off x="6034220" y="2286352"/>
            <a:ext cx="6418900" cy="2776841"/>
            <a:chOff x="3526127" y="2243714"/>
            <a:chExt cx="7003222" cy="27768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15F2C6CE-D508-0D97-6B52-9E562A8C3D31}"/>
                </a:ext>
              </a:extLst>
            </p:cNvPr>
            <p:cNvSpPr txBox="1"/>
            <p:nvPr/>
          </p:nvSpPr>
          <p:spPr>
            <a:xfrm>
              <a:off x="3526127" y="2243714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</a:rPr>
                <a:t>4</a:t>
              </a:r>
              <a:r>
                <a:rPr lang="en-US" sz="7200"/>
                <a:t>  </a:t>
              </a:r>
              <a:r>
                <a:rPr lang="en-US" sz="7200">
                  <a:solidFill>
                    <a:srgbClr val="FF0000"/>
                  </a:solidFill>
                </a:rPr>
                <a:t>7</a:t>
              </a:r>
              <a:r>
                <a:rPr lang="en-US" sz="7200"/>
                <a:t>  2  0  7  0  0</a:t>
              </a:r>
              <a:endParaRPr lang="en-US" sz="7200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FA7B3653-9CA3-F35C-F003-55B7B229A5BF}"/>
                </a:ext>
              </a:extLst>
            </p:cNvPr>
            <p:cNvSpPr txBox="1"/>
            <p:nvPr/>
          </p:nvSpPr>
          <p:spPr>
            <a:xfrm>
              <a:off x="3526127" y="3820226"/>
              <a:ext cx="70032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7200">
                  <a:solidFill>
                    <a:srgbClr val="0070C0"/>
                  </a:solidFill>
                </a:rPr>
                <a:t>4</a:t>
              </a:r>
              <a:r>
                <a:rPr lang="en-US" sz="7200"/>
                <a:t>  </a:t>
              </a:r>
              <a:r>
                <a:rPr lang="en-US" sz="7200">
                  <a:solidFill>
                    <a:srgbClr val="FF0000"/>
                  </a:solidFill>
                </a:rPr>
                <a:t>1</a:t>
              </a:r>
              <a:r>
                <a:rPr lang="en-US" sz="7200"/>
                <a:t>  0  9  5  0  0 </a:t>
              </a:r>
              <a:endParaRPr lang="en-US" sz="7200" dirty="0"/>
            </a:p>
          </p:txBody>
        </p:sp>
      </p:grpSp>
      <p:sp>
        <p:nvSpPr>
          <p:cNvPr id="28" name="Arrow: Up 27">
            <a:extLst>
              <a:ext uri="{FF2B5EF4-FFF2-40B4-BE49-F238E27FC236}">
                <a16:creationId xmlns:a16="http://schemas.microsoft.com/office/drawing/2014/main" xmlns="" id="{382C8E83-390B-4825-35A1-51BD54F7A62B}"/>
              </a:ext>
            </a:extLst>
          </p:cNvPr>
          <p:cNvSpPr/>
          <p:nvPr/>
        </p:nvSpPr>
        <p:spPr>
          <a:xfrm>
            <a:off x="7149032" y="5115168"/>
            <a:ext cx="288758" cy="6539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0A5B6F9-93E6-E594-B79F-4415C66CD985}"/>
              </a:ext>
            </a:extLst>
          </p:cNvPr>
          <p:cNvSpPr txBox="1"/>
          <p:nvPr/>
        </p:nvSpPr>
        <p:spPr>
          <a:xfrm>
            <a:off x="6972911" y="5971938"/>
            <a:ext cx="2846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khác nhau: 7 &gt; 1</a:t>
            </a:r>
          </a:p>
        </p:txBody>
      </p:sp>
    </p:spTree>
    <p:extLst>
      <p:ext uri="{BB962C8B-B14F-4D97-AF65-F5344CB8AC3E}">
        <p14:creationId xmlns:p14="http://schemas.microsoft.com/office/powerpoint/2010/main" val="5946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21" grpId="0" animBg="1"/>
      <p:bldP spid="22" grpId="0"/>
      <p:bldP spid="23" grpId="0"/>
      <p:bldP spid="28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D09452-7712-1B70-1DF6-1DC556573ED2}"/>
              </a:ext>
            </a:extLst>
          </p:cNvPr>
          <p:cNvGrpSpPr/>
          <p:nvPr/>
        </p:nvGrpSpPr>
        <p:grpSpPr>
          <a:xfrm>
            <a:off x="240630" y="66316"/>
            <a:ext cx="11710737" cy="2364263"/>
            <a:chOff x="240630" y="66316"/>
            <a:chExt cx="11710737" cy="2364263"/>
          </a:xfrm>
        </p:grpSpPr>
        <p:sp>
          <p:nvSpPr>
            <p:cNvPr id="9" name="Arrow: Pentagon 3">
              <a:extLst>
                <a:ext uri="{FF2B5EF4-FFF2-40B4-BE49-F238E27FC236}">
                  <a16:creationId xmlns:a16="http://schemas.microsoft.com/office/drawing/2014/main" xmlns="" id="{6D2C9C92-8A62-3121-C3CE-C0EAD5039761}"/>
                </a:ext>
              </a:extLst>
            </p:cNvPr>
            <p:cNvSpPr/>
            <p:nvPr/>
          </p:nvSpPr>
          <p:spPr>
            <a:xfrm>
              <a:off x="240630" y="157385"/>
              <a:ext cx="11710737" cy="2273194"/>
            </a:xfrm>
            <a:prstGeom prst="roundRect">
              <a:avLst>
                <a:gd name="adj" fmla="val 96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7E2DC613-235D-8040-7A7F-43C59F5AC066}"/>
                </a:ext>
              </a:extLst>
            </p:cNvPr>
            <p:cNvSpPr txBox="1"/>
            <p:nvPr/>
          </p:nvSpPr>
          <p:spPr>
            <a:xfrm>
              <a:off x="240630" y="66316"/>
              <a:ext cx="11710737" cy="2018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400"/>
                <a:t>Trong bảng thống kê về sản lượng cam của ba huyện, các huyện được liệt kê theo thứ tự nào?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4CB2A6B-C00D-20DD-7851-8315168E1636}"/>
              </a:ext>
            </a:extLst>
          </p:cNvPr>
          <p:cNvSpPr/>
          <p:nvPr/>
        </p:nvSpPr>
        <p:spPr>
          <a:xfrm>
            <a:off x="385009" y="2775137"/>
            <a:ext cx="6914147" cy="3834409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82BEC6-D532-5106-D816-8A5AAC0FD14F}"/>
              </a:ext>
            </a:extLst>
          </p:cNvPr>
          <p:cNvSpPr txBox="1"/>
          <p:nvPr/>
        </p:nvSpPr>
        <p:spPr>
          <a:xfrm>
            <a:off x="513347" y="2665388"/>
            <a:ext cx="6785809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chemeClr val="bg1"/>
                </a:solidFill>
              </a:rPr>
              <a:t>Sản lượng cam năm 2020 của một số huyện thuộc tỉnh Hòa Bình.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chemeClr val="bg1"/>
                </a:solidFill>
              </a:rPr>
              <a:t>Cao Phong: 	54 767 200 kg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chemeClr val="bg1"/>
                </a:solidFill>
              </a:rPr>
              <a:t>Lương Sơn: 	  4 720 700 kg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>
                <a:solidFill>
                  <a:schemeClr val="bg1"/>
                </a:solidFill>
              </a:rPr>
              <a:t>Tân Lạc: 	  	  4 109 500 kg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99F486D2-2B4D-8C7D-E4D1-0CB423BB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156" y="2684067"/>
            <a:ext cx="4953743" cy="401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88B77BB6-5C6D-6DB5-30A6-3D2B0C888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178" y="3752046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4FDDF41-FA58-5B11-9538-5571AFF61CF9}"/>
              </a:ext>
            </a:extLst>
          </p:cNvPr>
          <p:cNvGrpSpPr/>
          <p:nvPr/>
        </p:nvGrpSpPr>
        <p:grpSpPr>
          <a:xfrm>
            <a:off x="12054375" y="2488504"/>
            <a:ext cx="6652459" cy="4121042"/>
            <a:chOff x="-149951" y="-864588"/>
            <a:chExt cx="7758401" cy="3189944"/>
          </a:xfrm>
        </p:grpSpPr>
        <p:sp>
          <p:nvSpPr>
            <p:cNvPr id="16" name="Arrow: Pentagon 3">
              <a:extLst>
                <a:ext uri="{FF2B5EF4-FFF2-40B4-BE49-F238E27FC236}">
                  <a16:creationId xmlns:a16="http://schemas.microsoft.com/office/drawing/2014/main" xmlns="" id="{BFD62117-3E8E-B881-36BC-0F52C1FF8962}"/>
                </a:ext>
              </a:extLst>
            </p:cNvPr>
            <p:cNvSpPr/>
            <p:nvPr/>
          </p:nvSpPr>
          <p:spPr>
            <a:xfrm rot="364918">
              <a:off x="275292" y="-602543"/>
              <a:ext cx="6400684" cy="2646184"/>
            </a:xfrm>
            <a:prstGeom prst="cloud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9EFCA452-6352-54F8-2F76-839BCA32F360}"/>
                </a:ext>
              </a:extLst>
            </p:cNvPr>
            <p:cNvSpPr txBox="1"/>
            <p:nvPr/>
          </p:nvSpPr>
          <p:spPr>
            <a:xfrm>
              <a:off x="-149951" y="-864588"/>
              <a:ext cx="7758401" cy="3189944"/>
            </a:xfrm>
            <a:prstGeom prst="cloud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600" b="1"/>
                <a:t>Sản lượng cam các huyện được liệt kê theo thứ tự từ </a:t>
              </a:r>
            </a:p>
            <a:p>
              <a:pPr algn="ctr">
                <a:lnSpc>
                  <a:spcPct val="120000"/>
                </a:lnSpc>
              </a:pPr>
              <a:r>
                <a:rPr lang="en-US" sz="3600" b="1">
                  <a:solidFill>
                    <a:srgbClr val="FF0000"/>
                  </a:solidFill>
                </a:rPr>
                <a:t>nhiều đến ít</a:t>
              </a:r>
            </a:p>
          </p:txBody>
        </p:sp>
      </p:grpSp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65303FA4-75E2-261D-4600-237A586F2872}"/>
              </a:ext>
            </a:extLst>
          </p:cNvPr>
          <p:cNvSpPr/>
          <p:nvPr/>
        </p:nvSpPr>
        <p:spPr>
          <a:xfrm rot="5400000">
            <a:off x="5192840" y="5115518"/>
            <a:ext cx="1806319" cy="42134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509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07407E-6 L -0.36967 -0.0372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90" y="-1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51615 0.031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7" y="15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1" name="Rectangle 307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7C1A858-9F7E-CE75-1A27-3D2B3E34FC90}"/>
              </a:ext>
            </a:extLst>
          </p:cNvPr>
          <p:cNvSpPr/>
          <p:nvPr/>
        </p:nvSpPr>
        <p:spPr>
          <a:xfrm>
            <a:off x="561474" y="577516"/>
            <a:ext cx="1475873" cy="6256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0D6C5C7-4284-5258-0C58-AB458FCD7D76}"/>
              </a:ext>
            </a:extLst>
          </p:cNvPr>
          <p:cNvSpPr/>
          <p:nvPr/>
        </p:nvSpPr>
        <p:spPr>
          <a:xfrm>
            <a:off x="7708232" y="737937"/>
            <a:ext cx="2286000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0B2B2B-929D-3BA1-2B60-2C1EEC726AB0}"/>
              </a:ext>
            </a:extLst>
          </p:cNvPr>
          <p:cNvSpPr/>
          <p:nvPr/>
        </p:nvSpPr>
        <p:spPr>
          <a:xfrm>
            <a:off x="6629401" y="4222282"/>
            <a:ext cx="1471863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0844A3-9165-1519-7456-799C8166F0A6}"/>
              </a:ext>
            </a:extLst>
          </p:cNvPr>
          <p:cNvSpPr/>
          <p:nvPr/>
        </p:nvSpPr>
        <p:spPr>
          <a:xfrm>
            <a:off x="7938075" y="4411579"/>
            <a:ext cx="1471863" cy="588745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012CFD7C-2BE8-C792-8C6C-CF816A3B1D4E}"/>
              </a:ext>
            </a:extLst>
          </p:cNvPr>
          <p:cNvSpPr/>
          <p:nvPr/>
        </p:nvSpPr>
        <p:spPr>
          <a:xfrm>
            <a:off x="3442027" y="1453558"/>
            <a:ext cx="8465318" cy="4055501"/>
          </a:xfrm>
          <a:custGeom>
            <a:avLst/>
            <a:gdLst>
              <a:gd name="connsiteX0" fmla="*/ 0 w 8465318"/>
              <a:gd name="connsiteY0" fmla="*/ 675930 h 4055501"/>
              <a:gd name="connsiteX1" fmla="*/ 675930 w 8465318"/>
              <a:gd name="connsiteY1" fmla="*/ 0 h 4055501"/>
              <a:gd name="connsiteX2" fmla="*/ 7789388 w 8465318"/>
              <a:gd name="connsiteY2" fmla="*/ 0 h 4055501"/>
              <a:gd name="connsiteX3" fmla="*/ 8465318 w 8465318"/>
              <a:gd name="connsiteY3" fmla="*/ 675930 h 4055501"/>
              <a:gd name="connsiteX4" fmla="*/ 8465318 w 8465318"/>
              <a:gd name="connsiteY4" fmla="*/ 3379571 h 4055501"/>
              <a:gd name="connsiteX5" fmla="*/ 7789388 w 8465318"/>
              <a:gd name="connsiteY5" fmla="*/ 4055501 h 4055501"/>
              <a:gd name="connsiteX6" fmla="*/ 675930 w 8465318"/>
              <a:gd name="connsiteY6" fmla="*/ 4055501 h 4055501"/>
              <a:gd name="connsiteX7" fmla="*/ 0 w 8465318"/>
              <a:gd name="connsiteY7" fmla="*/ 3379571 h 4055501"/>
              <a:gd name="connsiteX8" fmla="*/ 0 w 8465318"/>
              <a:gd name="connsiteY8" fmla="*/ 675930 h 40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055501" fill="none" extrusionOk="0">
                <a:moveTo>
                  <a:pt x="0" y="675930"/>
                </a:moveTo>
                <a:cubicBezTo>
                  <a:pt x="-57083" y="293391"/>
                  <a:pt x="313996" y="9300"/>
                  <a:pt x="675930" y="0"/>
                </a:cubicBezTo>
                <a:cubicBezTo>
                  <a:pt x="2630227" y="130954"/>
                  <a:pt x="5554067" y="43574"/>
                  <a:pt x="7789388" y="0"/>
                </a:cubicBezTo>
                <a:cubicBezTo>
                  <a:pt x="8197695" y="53914"/>
                  <a:pt x="8497004" y="341437"/>
                  <a:pt x="8465318" y="675930"/>
                </a:cubicBezTo>
                <a:cubicBezTo>
                  <a:pt x="8314879" y="1673026"/>
                  <a:pt x="8551197" y="2252566"/>
                  <a:pt x="8465318" y="3379571"/>
                </a:cubicBezTo>
                <a:cubicBezTo>
                  <a:pt x="8459019" y="3753911"/>
                  <a:pt x="8106137" y="4016478"/>
                  <a:pt x="7789388" y="4055501"/>
                </a:cubicBezTo>
                <a:cubicBezTo>
                  <a:pt x="6768111" y="4210698"/>
                  <a:pt x="3817368" y="4218521"/>
                  <a:pt x="675930" y="4055501"/>
                </a:cubicBezTo>
                <a:cubicBezTo>
                  <a:pt x="305315" y="4019101"/>
                  <a:pt x="-33106" y="3772208"/>
                  <a:pt x="0" y="3379571"/>
                </a:cubicBezTo>
                <a:cubicBezTo>
                  <a:pt x="64656" y="2117721"/>
                  <a:pt x="-17807" y="1255383"/>
                  <a:pt x="0" y="675930"/>
                </a:cubicBezTo>
                <a:close/>
              </a:path>
              <a:path w="8465318" h="4055501" stroke="0" extrusionOk="0">
                <a:moveTo>
                  <a:pt x="0" y="675930"/>
                </a:moveTo>
                <a:cubicBezTo>
                  <a:pt x="-25005" y="287200"/>
                  <a:pt x="247495" y="20691"/>
                  <a:pt x="675930" y="0"/>
                </a:cubicBezTo>
                <a:cubicBezTo>
                  <a:pt x="2135787" y="132882"/>
                  <a:pt x="6884361" y="-84951"/>
                  <a:pt x="7789388" y="0"/>
                </a:cubicBezTo>
                <a:cubicBezTo>
                  <a:pt x="8109494" y="51952"/>
                  <a:pt x="8460266" y="330547"/>
                  <a:pt x="8465318" y="675930"/>
                </a:cubicBezTo>
                <a:cubicBezTo>
                  <a:pt x="8485505" y="1535325"/>
                  <a:pt x="8617798" y="2034888"/>
                  <a:pt x="8465318" y="3379571"/>
                </a:cubicBezTo>
                <a:cubicBezTo>
                  <a:pt x="8526190" y="3760098"/>
                  <a:pt x="8187528" y="4004393"/>
                  <a:pt x="7789388" y="4055501"/>
                </a:cubicBezTo>
                <a:cubicBezTo>
                  <a:pt x="5065345" y="4143140"/>
                  <a:pt x="4080428" y="3982822"/>
                  <a:pt x="675930" y="4055501"/>
                </a:cubicBezTo>
                <a:cubicBezTo>
                  <a:pt x="296254" y="3994756"/>
                  <a:pt x="-21277" y="3782446"/>
                  <a:pt x="0" y="3379571"/>
                </a:cubicBezTo>
                <a:cubicBezTo>
                  <a:pt x="-38581" y="2780075"/>
                  <a:pt x="63341" y="1096246"/>
                  <a:pt x="0" y="67593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xmlns="" id="{C138BACC-E897-B720-F2AC-5889C4787126}"/>
              </a:ext>
            </a:extLst>
          </p:cNvPr>
          <p:cNvSpPr txBox="1"/>
          <p:nvPr/>
        </p:nvSpPr>
        <p:spPr>
          <a:xfrm>
            <a:off x="4215830" y="3338398"/>
            <a:ext cx="656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Bài</a:t>
            </a:r>
            <a:r>
              <a:rPr lang="en-US" sz="48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dirty="0" smtClean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27 </a:t>
            </a:r>
            <a:r>
              <a:rPr lang="en-US" sz="48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– </a:t>
            </a:r>
            <a:r>
              <a:rPr lang="en-US" sz="4800" dirty="0" err="1" smtClean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Tiết</a:t>
            </a:r>
            <a:r>
              <a:rPr lang="en-US" sz="4800" dirty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4800" dirty="0" smtClean="0">
                <a:ln w="0"/>
                <a:solidFill>
                  <a:srgbClr val="6B222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rPr>
              <a:t>1</a:t>
            </a:r>
            <a:endParaRPr lang="en-US" sz="4800" dirty="0">
              <a:ln w="0"/>
              <a:solidFill>
                <a:srgbClr val="6B222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Edwardian" panose="02040603050506020204" pitchFamily="18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2E03CCBD-CCFE-9BB2-EF09-84BA64CF7E32}"/>
              </a:ext>
            </a:extLst>
          </p:cNvPr>
          <p:cNvGrpSpPr/>
          <p:nvPr/>
        </p:nvGrpSpPr>
        <p:grpSpPr>
          <a:xfrm>
            <a:off x="5015231" y="2270523"/>
            <a:ext cx="4979001" cy="1127356"/>
            <a:chOff x="6158275" y="1504093"/>
            <a:chExt cx="4979001" cy="11273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B4DFB49C-6586-F7C3-7470-FBFAAA33F5FD}"/>
                </a:ext>
              </a:extLst>
            </p:cNvPr>
            <p:cNvSpPr txBox="1"/>
            <p:nvPr/>
          </p:nvSpPr>
          <p:spPr>
            <a:xfrm rot="21582314">
              <a:off x="6158275" y="1523453"/>
              <a:ext cx="4969031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381000">
                    <a:solidFill>
                      <a:schemeClr val="bg1"/>
                    </a:solidFill>
                  </a:ln>
                  <a:solidFill>
                    <a:srgbClr val="00B050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TOÁN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11009AF4-D1E2-9D07-D466-ACE954F4AC46}"/>
                </a:ext>
              </a:extLst>
            </p:cNvPr>
            <p:cNvSpPr txBox="1"/>
            <p:nvPr/>
          </p:nvSpPr>
          <p:spPr>
            <a:xfrm rot="21582314">
              <a:off x="6168245" y="1504093"/>
              <a:ext cx="496903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FF660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</a:t>
              </a:r>
              <a:r>
                <a:rPr kumimoji="0" lang="en-US" sz="66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FFFF0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O</a:t>
              </a:r>
              <a:r>
                <a:rPr kumimoji="0" lang="en-US" sz="66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0070C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Á</a:t>
              </a:r>
              <a:r>
                <a:rPr kumimoji="0" lang="en-US" sz="6600" b="1" i="0" u="none" strike="noStrike" kern="1200" cap="none" spc="0" normalizeH="0" baseline="0" noProof="0">
                  <a:ln w="38100">
                    <a:solidFill>
                      <a:schemeClr val="tx1"/>
                    </a:solidFill>
                  </a:ln>
                  <a:solidFill>
                    <a:srgbClr val="00B050"/>
                  </a:solidFill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N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92EA751-577B-5754-B904-0EB0B9B6E9DA}"/>
              </a:ext>
            </a:extLst>
          </p:cNvPr>
          <p:cNvSpPr txBox="1"/>
          <p:nvPr/>
        </p:nvSpPr>
        <p:spPr>
          <a:xfrm>
            <a:off x="4154512" y="4222282"/>
            <a:ext cx="7040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SÁNH VÀ XẾP THỨ TỰ CÁC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Ố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Ự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FF7C8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Ê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</a:t>
            </a:r>
          </a:p>
        </p:txBody>
      </p:sp>
      <p:pic>
        <p:nvPicPr>
          <p:cNvPr id="24" name="Picture 23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646E91B5-27DC-6621-44CD-573725C7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20817423">
            <a:off x="9367480" y="2107030"/>
            <a:ext cx="2544533" cy="2214139"/>
          </a:xfrm>
          <a:prstGeom prst="rect">
            <a:avLst/>
          </a:prstGeom>
        </p:spPr>
      </p:pic>
      <p:pic>
        <p:nvPicPr>
          <p:cNvPr id="30" name="Picture 29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7037486E-DE74-17BA-0B58-2CC36543E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782577" flipH="1">
            <a:off x="3434659" y="2107029"/>
            <a:ext cx="2544533" cy="2214139"/>
          </a:xfrm>
          <a:prstGeom prst="rect">
            <a:avLst/>
          </a:prstGeom>
        </p:spPr>
      </p:pic>
      <p:pic>
        <p:nvPicPr>
          <p:cNvPr id="22" name="Picture 21" descr="A cartoon of a dog and cat&#10;&#10;Description automatically generated">
            <a:extLst>
              <a:ext uri="{FF2B5EF4-FFF2-40B4-BE49-F238E27FC236}">
                <a16:creationId xmlns:a16="http://schemas.microsoft.com/office/drawing/2014/main" xmlns="" id="{7E1B039E-EF26-EFEB-44B8-83917E179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87" y="2606259"/>
            <a:ext cx="4620813" cy="405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54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8D481FD9-EA9B-7B0B-164C-774C869CF0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3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Pentagon 3">
            <a:extLst>
              <a:ext uri="{FF2B5EF4-FFF2-40B4-BE49-F238E27FC236}">
                <a16:creationId xmlns:a16="http://schemas.microsoft.com/office/drawing/2014/main" xmlns="" id="{FB6E94D0-695A-421C-14CB-CB7DE183F0F0}"/>
              </a:ext>
            </a:extLst>
          </p:cNvPr>
          <p:cNvSpPr/>
          <p:nvPr/>
        </p:nvSpPr>
        <p:spPr>
          <a:xfrm>
            <a:off x="409281" y="2324100"/>
            <a:ext cx="5191419" cy="3619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A83968D-2C0E-EE18-DBB6-75A842613A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5" b="92759" l="9752" r="89894">
                        <a14:foregroundMark x1="54255" y1="575" x2="54255" y2="4138"/>
                        <a14:foregroundMark x1="44858" y1="25287" x2="67553" y2="33333"/>
                        <a14:foregroundMark x1="51241" y1="21724" x2="73582" y2="32759"/>
                        <a14:foregroundMark x1="31206" y1="15057" x2="51773" y2="47471"/>
                        <a14:foregroundMark x1="48227" y1="23103" x2="67553" y2="26897"/>
                        <a14:foregroundMark x1="83865" y1="88851" x2="83865" y2="88851"/>
                        <a14:foregroundMark x1="81738" y1="89770" x2="81738" y2="89770"/>
                        <a14:foregroundMark x1="81738" y1="89770" x2="63298" y2="85057"/>
                        <a14:foregroundMark x1="59397" y1="88391" x2="79078" y2="88391"/>
                        <a14:foregroundMark x1="69326" y1="84138" x2="82624" y2="86437"/>
                        <a14:foregroundMark x1="56383" y1="91149" x2="56383" y2="91149"/>
                        <a14:foregroundMark x1="73582" y1="92184" x2="73582" y2="92184"/>
                        <a14:foregroundMark x1="79610" y1="91724" x2="79610" y2="91724"/>
                        <a14:foregroundMark x1="76064" y1="91724" x2="82092" y2="91724"/>
                        <a14:foregroundMark x1="81206" y1="91149" x2="83865" y2="90000"/>
                        <a14:foregroundMark x1="83865" y1="87816" x2="83511" y2="89425"/>
                        <a14:foregroundMark x1="79965" y1="85057" x2="76064" y2="83908"/>
                        <a14:foregroundMark x1="23050" y1="86897" x2="35106" y2="86667"/>
                        <a14:foregroundMark x1="23050" y1="90000" x2="39894" y2="92759"/>
                        <a14:foregroundMark x1="39894" y1="92759" x2="40248" y2="921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 bwMode="auto">
          <a:xfrm>
            <a:off x="5376630" y="1985072"/>
            <a:ext cx="3235682" cy="475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C9EF1A14-9450-FCDC-9263-A5086AA0A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431" b="90395" l="9579" r="89720">
                        <a14:foregroundMark x1="45327" y1="3602" x2="45327" y2="3602"/>
                        <a14:foregroundMark x1="39720" y1="24185" x2="39720" y2="32762"/>
                        <a14:foregroundMark x1="51402" y1="21441" x2="57009" y2="29674"/>
                        <a14:foregroundMark x1="57477" y1="28988" x2="57477" y2="28988"/>
                        <a14:foregroundMark x1="57477" y1="21441" x2="60280" y2="30360"/>
                        <a14:foregroundMark x1="49533" y1="43396" x2="52336" y2="60892"/>
                        <a14:foregroundMark x1="35047" y1="54031" x2="40654" y2="50600"/>
                        <a14:foregroundMark x1="26168" y1="90395" x2="31776" y2="87650"/>
                        <a14:foregroundMark x1="25701" y1="87993" x2="32243" y2="85935"/>
                        <a14:foregroundMark x1="35514" y1="84563" x2="35514" y2="88336"/>
                        <a14:foregroundMark x1="61215" y1="84220" x2="69159" y2="89708"/>
                        <a14:foregroundMark x1="68692" y1="88336" x2="65421" y2="84220"/>
                        <a14:foregroundMark x1="72897" y1="88679" x2="70093" y2="87307"/>
                        <a14:foregroundMark x1="45794" y1="46827" x2="47196" y2="42710"/>
                        <a14:foregroundMark x1="58879" y1="82847" x2="63084" y2="883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73" y="1985072"/>
            <a:ext cx="3752850" cy="511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CA182-B6A0-3DF6-51C5-B451BA9B7B3A}"/>
              </a:ext>
            </a:extLst>
          </p:cNvPr>
          <p:cNvSpPr txBox="1"/>
          <p:nvPr/>
        </p:nvSpPr>
        <p:spPr>
          <a:xfrm>
            <a:off x="847724" y="2599940"/>
            <a:ext cx="43529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/>
              <a:t>Tí và Tèo, mỗi bạn có một túi bi, đoán xem ai có nhiều bi hơn?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C5A2731-E173-0440-B17D-2001875717FB}"/>
              </a:ext>
            </a:extLst>
          </p:cNvPr>
          <p:cNvGrpSpPr/>
          <p:nvPr/>
        </p:nvGrpSpPr>
        <p:grpSpPr>
          <a:xfrm>
            <a:off x="3072171" y="144782"/>
            <a:ext cx="6047657" cy="1722118"/>
            <a:chOff x="3072171" y="219591"/>
            <a:chExt cx="6047657" cy="1722118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xmlns="" id="{4C0CE5E8-FB95-65E4-B47C-6351CC7B7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072171" y="219591"/>
              <a:ext cx="6047657" cy="17221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E5C2F678-D336-9F9D-94C5-87ABE0FE250A}"/>
                </a:ext>
              </a:extLst>
            </p:cNvPr>
            <p:cNvSpPr txBox="1"/>
            <p:nvPr/>
          </p:nvSpPr>
          <p:spPr>
            <a:xfrm rot="21582314">
              <a:off x="3611484" y="395455"/>
              <a:ext cx="4969031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>
                  <a:ln>
                    <a:solidFill>
                      <a:prstClr val="black"/>
                    </a:solidFill>
                  </a:ln>
                  <a:solidFill>
                    <a:srgbClr val="FF0000"/>
                  </a:solidFill>
                  <a:effectLst/>
                  <a:uLnTx/>
                  <a:uFillTx/>
                  <a:latin typeface="UVN Banh Mi" pitchFamily="2" charset="0"/>
                  <a:ea typeface="+mn-ea"/>
                  <a:cs typeface="+mn-cs"/>
                </a:rPr>
                <a:t>Tình huống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7048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250C6932-7107-95B0-95DB-8DA59C643D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DDB4FF7D-2007-0947-087E-792EB0D44C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82" b="92233" l="9752" r="89894">
                        <a14:foregroundMark x1="51773" y1="7282" x2="51773" y2="7282"/>
                        <a14:foregroundMark x1="43440" y1="21197" x2="43440" y2="28803"/>
                        <a14:foregroundMark x1="47872" y1="24919" x2="50355" y2="39482"/>
                        <a14:foregroundMark x1="56206" y1="23625" x2="60816" y2="30421"/>
                        <a14:foregroundMark x1="66667" y1="44337" x2="66667" y2="44337"/>
                        <a14:foregroundMark x1="60993" y1="45146" x2="70745" y2="44013"/>
                        <a14:foregroundMark x1="70745" y1="44013" x2="73227" y2="43042"/>
                        <a14:foregroundMark x1="74468" y1="42395" x2="80674" y2="43042"/>
                        <a14:foregroundMark x1="30674" y1="92233" x2="38121" y2="87702"/>
                        <a14:backgroundMark x1="64716" y1="41909" x2="64716" y2="41909"/>
                        <a14:backgroundMark x1="67908" y1="42395" x2="67908" y2="42395"/>
                        <a14:backgroundMark x1="66489" y1="41586" x2="66489" y2="41586"/>
                        <a14:backgroundMark x1="65248" y1="43528" x2="65248" y2="435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2" r="15061"/>
          <a:stretch/>
        </p:blipFill>
        <p:spPr bwMode="auto">
          <a:xfrm>
            <a:off x="452972" y="3395133"/>
            <a:ext cx="2306789" cy="3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BBEB3212-B27B-2DA0-DBE2-9B474360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52" b="90426" l="9752" r="89894">
                        <a14:foregroundMark x1="50887" y1="11170" x2="52660" y2="36348"/>
                        <a14:foregroundMark x1="54787" y1="25000" x2="57801" y2="30142"/>
                        <a14:foregroundMark x1="36525" y1="22518" x2="39539" y2="36348"/>
                        <a14:foregroundMark x1="41312" y1="25355" x2="45567" y2="39362"/>
                        <a14:foregroundMark x1="48759" y1="34929" x2="50532" y2="43440"/>
                        <a14:foregroundMark x1="47695" y1="30142" x2="50000" y2="45213"/>
                        <a14:foregroundMark x1="49645" y1="44681" x2="52128" y2="55674"/>
                        <a14:foregroundMark x1="53014" y1="40248" x2="55674" y2="51950"/>
                        <a14:foregroundMark x1="35638" y1="41135" x2="40957" y2="50355"/>
                        <a14:foregroundMark x1="39894" y1="46454" x2="43972" y2="53369"/>
                        <a14:foregroundMark x1="35106" y1="40248" x2="39184" y2="45035"/>
                        <a14:foregroundMark x1="32979" y1="41489" x2="34220" y2="49468"/>
                        <a14:foregroundMark x1="31738" y1="43440" x2="31738" y2="43440"/>
                        <a14:foregroundMark x1="30674" y1="43262" x2="30674" y2="43262"/>
                        <a14:foregroundMark x1="32092" y1="41667" x2="35638" y2="40603"/>
                        <a14:foregroundMark x1="35993" y1="39894" x2="40957" y2="44681"/>
                        <a14:foregroundMark x1="55674" y1="90071" x2="57092" y2="90071"/>
                        <a14:foregroundMark x1="60106" y1="89716" x2="52660" y2="82270"/>
                        <a14:foregroundMark x1="35284" y1="90426" x2="43085" y2="84574"/>
                        <a14:foregroundMark x1="43085" y1="84574" x2="43085" y2="82979"/>
                        <a14:foregroundMark x1="57092" y1="15780" x2="58333" y2="22340"/>
                        <a14:foregroundMark x1="31206" y1="34574" x2="31206" y2="34574"/>
                        <a14:foregroundMark x1="27837" y1="33865" x2="27837" y2="33865"/>
                        <a14:foregroundMark x1="27837" y1="33865" x2="29433" y2="35993"/>
                        <a14:foregroundMark x1="31206" y1="35993" x2="32447" y2="33333"/>
                        <a14:foregroundMark x1="26950" y1="37234" x2="25177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27" y="3395133"/>
            <a:ext cx="3728844" cy="3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E0B5397C-CBD8-ED94-0E53-257CC8C90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54352" y1="74760" x2="54352" y2="74760"/>
                        <a14:backgroundMark x1="54352" y1="74760" x2="54352" y2="74760"/>
                        <a14:backgroundMark x1="54352" y1="74760" x2="54352" y2="74760"/>
                        <a14:backgroundMark x1="53928" y1="73163" x2="53928" y2="76677"/>
                        <a14:backgroundMark x1="53928" y1="70288" x2="53928" y2="73003"/>
                        <a14:backgroundMark x1="53503" y1="82109" x2="53503" y2="79872"/>
                        <a14:backgroundMark x1="37580" y1="41534" x2="40764" y2="44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12" t="15092" r="18829" b="14419"/>
          <a:stretch/>
        </p:blipFill>
        <p:spPr bwMode="auto">
          <a:xfrm>
            <a:off x="8875077" y="3429000"/>
            <a:ext cx="2210248" cy="36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4B3750A-B1E2-CDFB-0CD6-C1EB2675E379}"/>
              </a:ext>
            </a:extLst>
          </p:cNvPr>
          <p:cNvGrpSpPr/>
          <p:nvPr/>
        </p:nvGrpSpPr>
        <p:grpSpPr>
          <a:xfrm>
            <a:off x="196300" y="1384326"/>
            <a:ext cx="3513222" cy="1651277"/>
            <a:chOff x="256673" y="160421"/>
            <a:chExt cx="3513222" cy="1651277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xmlns="" id="{A4127036-2839-1207-5444-1FB70CE582DA}"/>
                </a:ext>
              </a:extLst>
            </p:cNvPr>
            <p:cNvSpPr/>
            <p:nvPr/>
          </p:nvSpPr>
          <p:spPr>
            <a:xfrm>
              <a:off x="256673" y="160421"/>
              <a:ext cx="3513222" cy="1651277"/>
            </a:xfrm>
            <a:prstGeom prst="wedgeEllipseCallout">
              <a:avLst>
                <a:gd name="adj1" fmla="val -7083"/>
                <a:gd name="adj2" fmla="val 81069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D30BABB-BBCD-440A-2E54-C1A9EC441B78}"/>
                </a:ext>
              </a:extLst>
            </p:cNvPr>
            <p:cNvSpPr txBox="1"/>
            <p:nvPr/>
          </p:nvSpPr>
          <p:spPr>
            <a:xfrm>
              <a:off x="408067" y="385894"/>
              <a:ext cx="3210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Số bi của Tí </a:t>
              </a:r>
              <a:r>
                <a:rPr lang="en-US" sz="3600" b="1">
                  <a:solidFill>
                    <a:srgbClr val="FF0000"/>
                  </a:solidFill>
                </a:rPr>
                <a:t>nhiều hơn</a:t>
              </a:r>
              <a:r>
                <a:rPr lang="en-US" sz="3600"/>
                <a:t> Tèo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B79FEB37-61AE-3DC5-5A8C-9BA31977C17A}"/>
              </a:ext>
            </a:extLst>
          </p:cNvPr>
          <p:cNvGrpSpPr/>
          <p:nvPr/>
        </p:nvGrpSpPr>
        <p:grpSpPr>
          <a:xfrm>
            <a:off x="4079494" y="1384326"/>
            <a:ext cx="3513222" cy="1651277"/>
            <a:chOff x="4644189" y="160421"/>
            <a:chExt cx="3513222" cy="1651277"/>
          </a:xfrm>
        </p:grpSpPr>
        <p:sp>
          <p:nvSpPr>
            <p:cNvPr id="6" name="Speech Bubble: Oval 5">
              <a:extLst>
                <a:ext uri="{FF2B5EF4-FFF2-40B4-BE49-F238E27FC236}">
                  <a16:creationId xmlns:a16="http://schemas.microsoft.com/office/drawing/2014/main" xmlns="" id="{5F5EA96B-9F11-D630-5F11-F7849A73ADF8}"/>
                </a:ext>
              </a:extLst>
            </p:cNvPr>
            <p:cNvSpPr/>
            <p:nvPr/>
          </p:nvSpPr>
          <p:spPr>
            <a:xfrm>
              <a:off x="4644189" y="160421"/>
              <a:ext cx="3513222" cy="1651277"/>
            </a:xfrm>
            <a:prstGeom prst="wedgeEllipseCallout">
              <a:avLst>
                <a:gd name="adj1" fmla="val -7083"/>
                <a:gd name="adj2" fmla="val 81069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40325886-8344-8528-3055-D13BDBC479DD}"/>
                </a:ext>
              </a:extLst>
            </p:cNvPr>
            <p:cNvSpPr txBox="1"/>
            <p:nvPr/>
          </p:nvSpPr>
          <p:spPr>
            <a:xfrm>
              <a:off x="4795583" y="385894"/>
              <a:ext cx="3210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Số bi của Tí</a:t>
              </a:r>
            </a:p>
            <a:p>
              <a:pPr algn="ctr"/>
              <a:r>
                <a:rPr lang="en-US" sz="3600" b="1">
                  <a:solidFill>
                    <a:srgbClr val="FF0000"/>
                  </a:solidFill>
                </a:rPr>
                <a:t>ít hơn</a:t>
              </a:r>
              <a:r>
                <a:rPr lang="en-US" sz="3600"/>
                <a:t> Tèo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87D1D9-C63C-960A-BB0C-F114099BC31F}"/>
              </a:ext>
            </a:extLst>
          </p:cNvPr>
          <p:cNvGrpSpPr/>
          <p:nvPr/>
        </p:nvGrpSpPr>
        <p:grpSpPr>
          <a:xfrm>
            <a:off x="8572288" y="1384326"/>
            <a:ext cx="3513222" cy="1651277"/>
            <a:chOff x="8678778" y="160421"/>
            <a:chExt cx="3513222" cy="1651277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xmlns="" id="{54B06415-3330-B966-375D-84B396B8C8F8}"/>
                </a:ext>
              </a:extLst>
            </p:cNvPr>
            <p:cNvSpPr/>
            <p:nvPr/>
          </p:nvSpPr>
          <p:spPr>
            <a:xfrm>
              <a:off x="8678778" y="160421"/>
              <a:ext cx="3513222" cy="1651277"/>
            </a:xfrm>
            <a:prstGeom prst="wedgeEllipseCallout">
              <a:avLst>
                <a:gd name="adj1" fmla="val -7083"/>
                <a:gd name="adj2" fmla="val 81069"/>
              </a:avLst>
            </a:prstGeom>
            <a:solidFill>
              <a:schemeClr val="bg1"/>
            </a:solidFill>
            <a:ln w="571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89B235EC-B443-2388-3DC2-39B7C680903B}"/>
                </a:ext>
              </a:extLst>
            </p:cNvPr>
            <p:cNvSpPr txBox="1"/>
            <p:nvPr/>
          </p:nvSpPr>
          <p:spPr>
            <a:xfrm>
              <a:off x="8830172" y="385894"/>
              <a:ext cx="321043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/>
                <a:t>Số bi của Tí</a:t>
              </a:r>
            </a:p>
            <a:p>
              <a:pPr algn="ctr"/>
              <a:r>
                <a:rPr lang="en-US" sz="3600" b="1">
                  <a:solidFill>
                    <a:srgbClr val="FF0000"/>
                  </a:solidFill>
                </a:rPr>
                <a:t>bằng </a:t>
              </a:r>
              <a:r>
                <a:rPr lang="en-US" sz="3600"/>
                <a:t>Tèo</a:t>
              </a:r>
            </a:p>
          </p:txBody>
        </p:sp>
      </p:grpSp>
      <p:sp>
        <p:nvSpPr>
          <p:cNvPr id="13" name="Arrow: Pentagon 3">
            <a:extLst>
              <a:ext uri="{FF2B5EF4-FFF2-40B4-BE49-F238E27FC236}">
                <a16:creationId xmlns:a16="http://schemas.microsoft.com/office/drawing/2014/main" xmlns="" id="{85144F1F-0604-B961-7998-3F74D65D02A9}"/>
              </a:ext>
            </a:extLst>
          </p:cNvPr>
          <p:cNvSpPr/>
          <p:nvPr/>
        </p:nvSpPr>
        <p:spPr>
          <a:xfrm>
            <a:off x="106491" y="107720"/>
            <a:ext cx="11934113" cy="8378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146BA4C-5988-20D5-EAEC-9415E9C12C84}"/>
              </a:ext>
            </a:extLst>
          </p:cNvPr>
          <p:cNvSpPr txBox="1"/>
          <p:nvPr/>
        </p:nvSpPr>
        <p:spPr>
          <a:xfrm>
            <a:off x="151396" y="172802"/>
            <a:ext cx="1193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</a:rPr>
              <a:t>Tí và Tèo, mỗi bạn có một túi bi, đoán xem ai có nhiều bi hơn?</a:t>
            </a:r>
          </a:p>
        </p:txBody>
      </p:sp>
    </p:spTree>
    <p:extLst>
      <p:ext uri="{BB962C8B-B14F-4D97-AF65-F5344CB8AC3E}">
        <p14:creationId xmlns:p14="http://schemas.microsoft.com/office/powerpoint/2010/main" val="92742444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1C9E715A-3E15-335D-C383-1479BD0533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76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8611C67A-67F5-E0B1-B473-E9E6845EFEF6}"/>
              </a:ext>
            </a:extLst>
          </p:cNvPr>
          <p:cNvGrpSpPr/>
          <p:nvPr/>
        </p:nvGrpSpPr>
        <p:grpSpPr>
          <a:xfrm>
            <a:off x="409352" y="530069"/>
            <a:ext cx="11373295" cy="802640"/>
            <a:chOff x="1432549" y="870514"/>
            <a:chExt cx="8537644" cy="80264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70C472-CFCE-849E-47BA-12CB4F86BA48}"/>
                </a:ext>
              </a:extLst>
            </p:cNvPr>
            <p:cNvSpPr txBox="1"/>
            <p:nvPr/>
          </p:nvSpPr>
          <p:spPr>
            <a:xfrm>
              <a:off x="1687278" y="883740"/>
              <a:ext cx="8282915" cy="783193"/>
            </a:xfrm>
            <a:prstGeom prst="roundRect">
              <a:avLst/>
            </a:prstGeom>
            <a:solidFill>
              <a:srgbClr val="E0FFC1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ea typeface="Roboto" panose="02000000000000000000" pitchFamily="2" charset="0"/>
                </a:rPr>
                <a:t>   Muốn biết bạn nào trả lời đúng, ta làm thế nào?</a:t>
              </a:r>
              <a:endParaRPr lang="en-US" sz="4000" b="1" dirty="0">
                <a:ea typeface="Roboto" panose="02000000000000000000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E7089C3-1D2A-1766-257A-C736A9296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2549" y="870514"/>
              <a:ext cx="666270" cy="80264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524654F-E98E-507C-32A4-5E1672C05D5F}"/>
              </a:ext>
            </a:extLst>
          </p:cNvPr>
          <p:cNvGrpSpPr/>
          <p:nvPr/>
        </p:nvGrpSpPr>
        <p:grpSpPr>
          <a:xfrm>
            <a:off x="4303227" y="1636767"/>
            <a:ext cx="6508784" cy="1577092"/>
            <a:chOff x="32670" y="4669933"/>
            <a:chExt cx="6508784" cy="15770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F29BE36-3293-0148-30F0-CC26F3A631D1}"/>
                </a:ext>
              </a:extLst>
            </p:cNvPr>
            <p:cNvSpPr txBox="1"/>
            <p:nvPr/>
          </p:nvSpPr>
          <p:spPr>
            <a:xfrm>
              <a:off x="458254" y="4782794"/>
              <a:ext cx="6083200" cy="1464231"/>
            </a:xfrm>
            <a:prstGeom prst="roundRect">
              <a:avLst/>
            </a:prstGeom>
            <a:solidFill>
              <a:srgbClr val="FFEBFF"/>
            </a:solidFill>
            <a:ln w="38100">
              <a:solidFill>
                <a:srgbClr val="FF5050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>
                  <a:ea typeface="Roboto" panose="02000000000000000000" pitchFamily="2" charset="0"/>
                </a:rPr>
                <a:t> </a:t>
              </a:r>
              <a:r>
                <a:rPr lang="en-US" sz="4000" b="1">
                  <a:latin typeface="Calibri" panose="020F0502020204030204" pitchFamily="34" charset="0"/>
                  <a:ea typeface="Roboto" panose="02000000000000000000" pitchFamily="2" charset="0"/>
                  <a:cs typeface="Calibri" panose="020F0502020204030204" pitchFamily="34" charset="0"/>
                </a:rPr>
                <a:t>Đếm số bi của từng bạn rồi so sánh các số đó.</a:t>
              </a:r>
              <a:endParaRPr lang="en-US" sz="4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FAB0273-37FD-2CC8-A8E1-FA1356FD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70" y="4669933"/>
              <a:ext cx="887562" cy="802640"/>
            </a:xfrm>
            <a:prstGeom prst="rect">
              <a:avLst/>
            </a:prstGeom>
          </p:spPr>
        </p:pic>
      </p:grp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2409FE07-CC37-71D4-F752-62BD9656B9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09352" y="2253228"/>
            <a:ext cx="4042613" cy="432040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B00F854-E224-E094-C5BB-A628F8A441F8}"/>
              </a:ext>
            </a:extLst>
          </p:cNvPr>
          <p:cNvGrpSpPr/>
          <p:nvPr/>
        </p:nvGrpSpPr>
        <p:grpSpPr>
          <a:xfrm>
            <a:off x="5170975" y="3541861"/>
            <a:ext cx="6083201" cy="3466278"/>
            <a:chOff x="196300" y="1384326"/>
            <a:chExt cx="11889210" cy="5773518"/>
          </a:xfrm>
        </p:grpSpPr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BB7476C3-2B34-2712-1865-46B4AE6769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82" b="92233" l="9752" r="89894">
                          <a14:foregroundMark x1="51773" y1="7282" x2="51773" y2="7282"/>
                          <a14:foregroundMark x1="43440" y1="21197" x2="43440" y2="28803"/>
                          <a14:foregroundMark x1="47872" y1="24919" x2="50355" y2="39482"/>
                          <a14:foregroundMark x1="56206" y1="23625" x2="60816" y2="30421"/>
                          <a14:foregroundMark x1="66667" y1="44337" x2="66667" y2="44337"/>
                          <a14:foregroundMark x1="60993" y1="45146" x2="70745" y2="44013"/>
                          <a14:foregroundMark x1="70745" y1="44013" x2="73227" y2="43042"/>
                          <a14:foregroundMark x1="74468" y1="42395" x2="80674" y2="43042"/>
                          <a14:foregroundMark x1="30674" y1="92233" x2="38121" y2="87702"/>
                          <a14:backgroundMark x1="64716" y1="41909" x2="64716" y2="41909"/>
                          <a14:backgroundMark x1="67908" y1="42395" x2="67908" y2="42395"/>
                          <a14:backgroundMark x1="66489" y1="41586" x2="66489" y2="41586"/>
                          <a14:backgroundMark x1="65248" y1="43528" x2="65248" y2="43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52" r="15061"/>
            <a:stretch/>
          </p:blipFill>
          <p:spPr bwMode="auto">
            <a:xfrm>
              <a:off x="452972" y="3395133"/>
              <a:ext cx="2306789" cy="372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xmlns="" id="{0AC455F4-2E7D-E54B-D8EA-C6F0C31253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752" b="90426" l="9752" r="89894">
                          <a14:foregroundMark x1="50887" y1="11170" x2="52660" y2="36348"/>
                          <a14:foregroundMark x1="54787" y1="25000" x2="57801" y2="30142"/>
                          <a14:foregroundMark x1="36525" y1="22518" x2="39539" y2="36348"/>
                          <a14:foregroundMark x1="41312" y1="25355" x2="45567" y2="39362"/>
                          <a14:foregroundMark x1="48759" y1="34929" x2="50532" y2="43440"/>
                          <a14:foregroundMark x1="47695" y1="30142" x2="50000" y2="45213"/>
                          <a14:foregroundMark x1="49645" y1="44681" x2="52128" y2="55674"/>
                          <a14:foregroundMark x1="53014" y1="40248" x2="55674" y2="51950"/>
                          <a14:foregroundMark x1="35638" y1="41135" x2="40957" y2="50355"/>
                          <a14:foregroundMark x1="39894" y1="46454" x2="43972" y2="53369"/>
                          <a14:foregroundMark x1="35106" y1="40248" x2="39184" y2="45035"/>
                          <a14:foregroundMark x1="32979" y1="41489" x2="34220" y2="49468"/>
                          <a14:foregroundMark x1="31738" y1="43440" x2="31738" y2="43440"/>
                          <a14:foregroundMark x1="30674" y1="43262" x2="30674" y2="43262"/>
                          <a14:foregroundMark x1="32092" y1="41667" x2="35638" y2="40603"/>
                          <a14:foregroundMark x1="35993" y1="39894" x2="40957" y2="44681"/>
                          <a14:foregroundMark x1="55674" y1="90071" x2="57092" y2="90071"/>
                          <a14:foregroundMark x1="60106" y1="89716" x2="52660" y2="82270"/>
                          <a14:foregroundMark x1="35284" y1="90426" x2="43085" y2="84574"/>
                          <a14:foregroundMark x1="43085" y1="84574" x2="43085" y2="82979"/>
                          <a14:foregroundMark x1="57092" y1="15780" x2="58333" y2="22340"/>
                          <a14:foregroundMark x1="31206" y1="34574" x2="31206" y2="34574"/>
                          <a14:foregroundMark x1="27837" y1="33865" x2="27837" y2="33865"/>
                          <a14:foregroundMark x1="27837" y1="33865" x2="29433" y2="35993"/>
                          <a14:foregroundMark x1="31206" y1="35993" x2="32447" y2="33333"/>
                          <a14:foregroundMark x1="26950" y1="37234" x2="25177" y2="36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0917" y="3429000"/>
              <a:ext cx="3728844" cy="3728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>
              <a:extLst>
                <a:ext uri="{FF2B5EF4-FFF2-40B4-BE49-F238E27FC236}">
                  <a16:creationId xmlns:a16="http://schemas.microsoft.com/office/drawing/2014/main" xmlns="" id="{3836EBC6-AAEE-1732-0EF1-0B57C7F52DC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backgroundMark x1="54352" y1="74760" x2="54352" y2="74760"/>
                          <a14:backgroundMark x1="54352" y1="74760" x2="54352" y2="74760"/>
                          <a14:backgroundMark x1="54352" y1="74760" x2="54352" y2="74760"/>
                          <a14:backgroundMark x1="53928" y1="73163" x2="53928" y2="76677"/>
                          <a14:backgroundMark x1="53928" y1="70288" x2="53928" y2="73003"/>
                          <a14:backgroundMark x1="53503" y1="82109" x2="53503" y2="79872"/>
                          <a14:backgroundMark x1="37580" y1="41534" x2="40764" y2="440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12" t="15092" r="18829" b="14419"/>
            <a:stretch/>
          </p:blipFill>
          <p:spPr bwMode="auto">
            <a:xfrm>
              <a:off x="8875077" y="3429000"/>
              <a:ext cx="2210248" cy="3661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A8B87624-A890-FD03-A8F5-578437FC9131}"/>
                </a:ext>
              </a:extLst>
            </p:cNvPr>
            <p:cNvGrpSpPr/>
            <p:nvPr/>
          </p:nvGrpSpPr>
          <p:grpSpPr>
            <a:xfrm>
              <a:off x="196300" y="1384326"/>
              <a:ext cx="3513222" cy="1651277"/>
              <a:chOff x="256673" y="160421"/>
              <a:chExt cx="3513222" cy="1651277"/>
            </a:xfrm>
          </p:grpSpPr>
          <p:sp>
            <p:nvSpPr>
              <p:cNvPr id="15" name="Speech Bubble: Oval 14">
                <a:extLst>
                  <a:ext uri="{FF2B5EF4-FFF2-40B4-BE49-F238E27FC236}">
                    <a16:creationId xmlns:a16="http://schemas.microsoft.com/office/drawing/2014/main" xmlns="" id="{F356242A-91F7-6096-8F61-31B62A8D22AE}"/>
                  </a:ext>
                </a:extLst>
              </p:cNvPr>
              <p:cNvSpPr/>
              <p:nvPr/>
            </p:nvSpPr>
            <p:spPr>
              <a:xfrm>
                <a:off x="256673" y="160421"/>
                <a:ext cx="3513222" cy="1651277"/>
              </a:xfrm>
              <a:prstGeom prst="wedgeEllipseCallout">
                <a:avLst>
                  <a:gd name="adj1" fmla="val -7083"/>
                  <a:gd name="adj2" fmla="val 81069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7E49BD60-184B-08F6-BC5C-CC1D59334716}"/>
                  </a:ext>
                </a:extLst>
              </p:cNvPr>
              <p:cNvSpPr txBox="1"/>
              <p:nvPr/>
            </p:nvSpPr>
            <p:spPr>
              <a:xfrm>
                <a:off x="256673" y="306426"/>
                <a:ext cx="3513222" cy="11790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Số bi của Tí </a:t>
                </a:r>
                <a:r>
                  <a:rPr lang="en-US" sz="2000" b="1">
                    <a:solidFill>
                      <a:srgbClr val="FF0000"/>
                    </a:solidFill>
                  </a:rPr>
                  <a:t>nhiều hơn</a:t>
                </a:r>
                <a:r>
                  <a:rPr lang="en-US" sz="2000"/>
                  <a:t> Tèo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53640518-A6CF-8EB4-F490-02FF5D82B074}"/>
                </a:ext>
              </a:extLst>
            </p:cNvPr>
            <p:cNvGrpSpPr/>
            <p:nvPr/>
          </p:nvGrpSpPr>
          <p:grpSpPr>
            <a:xfrm>
              <a:off x="4382284" y="1418193"/>
              <a:ext cx="3513222" cy="1651277"/>
              <a:chOff x="4946979" y="194288"/>
              <a:chExt cx="3513222" cy="1651277"/>
            </a:xfrm>
          </p:grpSpPr>
          <p:sp>
            <p:nvSpPr>
              <p:cNvPr id="18" name="Speech Bubble: Oval 17">
                <a:extLst>
                  <a:ext uri="{FF2B5EF4-FFF2-40B4-BE49-F238E27FC236}">
                    <a16:creationId xmlns:a16="http://schemas.microsoft.com/office/drawing/2014/main" xmlns="" id="{35461A74-B6E9-4892-B8FE-87FAA3F620FF}"/>
                  </a:ext>
                </a:extLst>
              </p:cNvPr>
              <p:cNvSpPr/>
              <p:nvPr/>
            </p:nvSpPr>
            <p:spPr>
              <a:xfrm>
                <a:off x="4946979" y="194288"/>
                <a:ext cx="3513222" cy="1651277"/>
              </a:xfrm>
              <a:prstGeom prst="wedgeEllipseCallout">
                <a:avLst>
                  <a:gd name="adj1" fmla="val -7083"/>
                  <a:gd name="adj2" fmla="val 81069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FA632A39-51D8-1D5A-0571-46F617BADD58}"/>
                  </a:ext>
                </a:extLst>
              </p:cNvPr>
              <p:cNvSpPr txBox="1"/>
              <p:nvPr/>
            </p:nvSpPr>
            <p:spPr>
              <a:xfrm>
                <a:off x="5098374" y="419760"/>
                <a:ext cx="3210433" cy="1099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Số bi của Tí</a:t>
                </a:r>
              </a:p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ít hơn</a:t>
                </a:r>
                <a:r>
                  <a:rPr lang="en-US" sz="2000"/>
                  <a:t> Tèo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B78784F9-0F0A-F133-D4C5-2C766029A848}"/>
                </a:ext>
              </a:extLst>
            </p:cNvPr>
            <p:cNvGrpSpPr/>
            <p:nvPr/>
          </p:nvGrpSpPr>
          <p:grpSpPr>
            <a:xfrm>
              <a:off x="8572288" y="1384326"/>
              <a:ext cx="3513222" cy="1651277"/>
              <a:chOff x="8678778" y="160421"/>
              <a:chExt cx="3513222" cy="1651277"/>
            </a:xfrm>
          </p:grpSpPr>
          <p:sp>
            <p:nvSpPr>
              <p:cNvPr id="21" name="Speech Bubble: Oval 20">
                <a:extLst>
                  <a:ext uri="{FF2B5EF4-FFF2-40B4-BE49-F238E27FC236}">
                    <a16:creationId xmlns:a16="http://schemas.microsoft.com/office/drawing/2014/main" xmlns="" id="{41C8C3A5-4286-F27F-A443-032CD8AC9E0E}"/>
                  </a:ext>
                </a:extLst>
              </p:cNvPr>
              <p:cNvSpPr/>
              <p:nvPr/>
            </p:nvSpPr>
            <p:spPr>
              <a:xfrm>
                <a:off x="8678778" y="160421"/>
                <a:ext cx="3513222" cy="1651277"/>
              </a:xfrm>
              <a:prstGeom prst="wedgeEllipseCallout">
                <a:avLst>
                  <a:gd name="adj1" fmla="val -7083"/>
                  <a:gd name="adj2" fmla="val 81069"/>
                </a:avLst>
              </a:prstGeom>
              <a:solidFill>
                <a:schemeClr val="bg1"/>
              </a:solidFill>
              <a:ln w="5715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DDD0338-A1D8-6BF2-ED1D-83E500154231}"/>
                  </a:ext>
                </a:extLst>
              </p:cNvPr>
              <p:cNvSpPr txBox="1"/>
              <p:nvPr/>
            </p:nvSpPr>
            <p:spPr>
              <a:xfrm>
                <a:off x="8830172" y="385894"/>
                <a:ext cx="3210434" cy="109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/>
                  <a:t>Số bi của Tí</a:t>
                </a:r>
              </a:p>
              <a:p>
                <a:pPr algn="ctr"/>
                <a:r>
                  <a:rPr lang="en-US" sz="2000" b="1">
                    <a:solidFill>
                      <a:srgbClr val="FF0000"/>
                    </a:solidFill>
                  </a:rPr>
                  <a:t>bằng </a:t>
                </a:r>
                <a:r>
                  <a:rPr lang="en-US" sz="2000"/>
                  <a:t>Tèo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940863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70CFF6C-2EC3-2BB2-DC29-707D8A5E029A}"/>
              </a:ext>
            </a:extLst>
          </p:cNvPr>
          <p:cNvSpPr/>
          <p:nvPr/>
        </p:nvSpPr>
        <p:spPr>
          <a:xfrm>
            <a:off x="1328072" y="1165926"/>
            <a:ext cx="9535856" cy="399448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2">
                <a:lumMod val="50000"/>
              </a:schemeClr>
            </a:solidFill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C412DF5-5B82-A3FF-C1D6-EDF98DCC8B0C}"/>
              </a:ext>
            </a:extLst>
          </p:cNvPr>
          <p:cNvSpPr txBox="1"/>
          <p:nvPr/>
        </p:nvSpPr>
        <p:spPr>
          <a:xfrm>
            <a:off x="1679822" y="1358432"/>
            <a:ext cx="9184106" cy="330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/>
              <a:t>Ta luôn so sánh được hai số tự nhiên, nghĩa là xác định được số này lớn hơn, bé hơn hoặc bằng số kia.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C89203F4-6F52-1044-28DD-487340AB78C5}"/>
              </a:ext>
            </a:extLst>
          </p:cNvPr>
          <p:cNvGrpSpPr/>
          <p:nvPr/>
        </p:nvGrpSpPr>
        <p:grpSpPr>
          <a:xfrm>
            <a:off x="2200118" y="1"/>
            <a:ext cx="944134" cy="1505674"/>
            <a:chOff x="4962741" y="0"/>
            <a:chExt cx="805921" cy="1636295"/>
          </a:xfrm>
          <a:solidFill>
            <a:schemeClr val="accent2">
              <a:lumMod val="50000"/>
            </a:schemeClr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FD57F63-E034-0CE1-3176-4F086FF32F88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93D3C262-AAF8-B3B1-2D74-4B2E7CCC3C21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7E00A8B-4B22-EDB0-9C8B-91AE082436E6}"/>
              </a:ext>
            </a:extLst>
          </p:cNvPr>
          <p:cNvGrpSpPr/>
          <p:nvPr/>
        </p:nvGrpSpPr>
        <p:grpSpPr>
          <a:xfrm>
            <a:off x="8890743" y="0"/>
            <a:ext cx="944134" cy="1505675"/>
            <a:chOff x="9538275" y="-33324"/>
            <a:chExt cx="805921" cy="1669618"/>
          </a:xfrm>
          <a:solidFill>
            <a:schemeClr val="accent2">
              <a:lumMod val="50000"/>
            </a:schemeClr>
          </a:solidFill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8C45E600-1DF1-D834-7309-4605EE199F35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84AF62C5-0C0B-22E6-BC59-73ED3CCD26C1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8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6CB1D98-38F5-4E05-9F58-CE758E458590}"/>
              </a:ext>
            </a:extLst>
          </p:cNvPr>
          <p:cNvGrpSpPr/>
          <p:nvPr/>
        </p:nvGrpSpPr>
        <p:grpSpPr>
          <a:xfrm>
            <a:off x="1742622" y="52637"/>
            <a:ext cx="8754881" cy="1063743"/>
            <a:chOff x="748883" y="-3917"/>
            <a:chExt cx="8754881" cy="161823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Arrow: Pentagon 6">
              <a:extLst>
                <a:ext uri="{FF2B5EF4-FFF2-40B4-BE49-F238E27FC236}">
                  <a16:creationId xmlns:a16="http://schemas.microsoft.com/office/drawing/2014/main" xmlns="" id="{E0932A89-DC15-E373-49CE-DA846A1437C2}"/>
                </a:ext>
              </a:extLst>
            </p:cNvPr>
            <p:cNvSpPr/>
            <p:nvPr/>
          </p:nvSpPr>
          <p:spPr>
            <a:xfrm>
              <a:off x="3387777" y="0"/>
              <a:ext cx="6115987" cy="161431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xmlns="" id="{A8E94470-839A-8434-CA88-C97F01E6F70C}"/>
                </a:ext>
              </a:extLst>
            </p:cNvPr>
            <p:cNvSpPr/>
            <p:nvPr/>
          </p:nvSpPr>
          <p:spPr>
            <a:xfrm rot="10800000">
              <a:off x="748883" y="-3917"/>
              <a:ext cx="6115987" cy="1614319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597E5B2-C3C2-601C-ED3E-AF601A957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001" y="69213"/>
            <a:ext cx="505231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K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Ế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 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L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U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FF505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Ậ</a:t>
            </a:r>
            <a:r>
              <a:rPr lang="en-US" sz="8000" b="1" u="sng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N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070CFF6C-2EC3-2BB2-DC29-707D8A5E029A}"/>
              </a:ext>
            </a:extLst>
          </p:cNvPr>
          <p:cNvSpPr/>
          <p:nvPr/>
        </p:nvSpPr>
        <p:spPr>
          <a:xfrm>
            <a:off x="497305" y="1394777"/>
            <a:ext cx="11245516" cy="5150402"/>
          </a:xfrm>
          <a:prstGeom prst="roundRect">
            <a:avLst/>
          </a:prstGeom>
          <a:solidFill>
            <a:schemeClr val="bg1"/>
          </a:solidFill>
          <a:ln w="57150">
            <a:prstDash val="lgDash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8F5BC235-F89E-7894-CDC4-02615BCD9B44}"/>
              </a:ext>
            </a:extLst>
          </p:cNvPr>
          <p:cNvGrpSpPr/>
          <p:nvPr/>
        </p:nvGrpSpPr>
        <p:grpSpPr>
          <a:xfrm>
            <a:off x="810124" y="1525129"/>
            <a:ext cx="10571747" cy="1228006"/>
            <a:chOff x="810124" y="1525129"/>
            <a:chExt cx="10571747" cy="122800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95F1290C-196A-3D40-361C-1154B726E596}"/>
                </a:ext>
              </a:extLst>
            </p:cNvPr>
            <p:cNvSpPr txBox="1"/>
            <p:nvPr/>
          </p:nvSpPr>
          <p:spPr>
            <a:xfrm>
              <a:off x="810124" y="1552806"/>
              <a:ext cx="1057174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	Số có nhiều chữ số hơn thì lớn hơn; Số có ít chữ số hơn thì bé hơn.</a:t>
              </a:r>
            </a:p>
          </p:txBody>
        </p:sp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xmlns="" id="{6BD3BF6A-D2A9-6026-7CEA-5D5BB3D9B9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52" b="89894" l="5319" r="93972">
                          <a14:foregroundMark x1="9043" y1="13652" x2="17199" y2="34220"/>
                          <a14:foregroundMark x1="15071" y1="16844" x2="29078" y2="35993"/>
                          <a14:foregroundMark x1="26418" y1="20213" x2="23759" y2="31915"/>
                          <a14:foregroundMark x1="80496" y1="17908" x2="82270" y2="29787"/>
                          <a14:foregroundMark x1="77837" y1="18972" x2="76596" y2="26773"/>
                          <a14:foregroundMark x1="91489" y1="28546" x2="91489" y2="28546"/>
                          <a14:foregroundMark x1="91844" y1="32092" x2="91844" y2="32092"/>
                          <a14:foregroundMark x1="35284" y1="75177" x2="63298" y2="70035"/>
                          <a14:foregroundMark x1="63298" y1="70035" x2="79787" y2="55674"/>
                          <a14:foregroundMark x1="79787" y1="55674" x2="79787" y2="55496"/>
                          <a14:foregroundMark x1="51773" y1="58156" x2="57092" y2="69858"/>
                          <a14:foregroundMark x1="55319" y1="60816" x2="60993" y2="71809"/>
                          <a14:foregroundMark x1="59929" y1="64362" x2="61348" y2="66489"/>
                          <a14:foregroundMark x1="44326" y1="59397" x2="50887" y2="73936"/>
                          <a14:foregroundMark x1="42021" y1="63475" x2="41667" y2="70745"/>
                          <a14:foregroundMark x1="32624" y1="65071" x2="35284" y2="74645"/>
                          <a14:foregroundMark x1="28191" y1="64362" x2="30319" y2="74291"/>
                          <a14:foregroundMark x1="34220" y1="67908" x2="38652" y2="68617"/>
                          <a14:foregroundMark x1="15603" y1="56560" x2="21099" y2="67376"/>
                          <a14:foregroundMark x1="14539" y1="51596" x2="26064" y2="66844"/>
                          <a14:foregroundMark x1="15426" y1="50709" x2="14716" y2="59929"/>
                          <a14:foregroundMark x1="7624" y1="44326" x2="11170" y2="56028"/>
                          <a14:foregroundMark x1="5496" y1="50887" x2="9929" y2="58688"/>
                          <a14:foregroundMark x1="8156" y1="57270" x2="12057" y2="63298"/>
                          <a14:foregroundMark x1="12943" y1="65603" x2="16844" y2="70035"/>
                          <a14:foregroundMark x1="12411" y1="68262" x2="21099" y2="74291"/>
                          <a14:foregroundMark x1="31206" y1="76418" x2="44858" y2="79610"/>
                          <a14:foregroundMark x1="47340" y1="81738" x2="62589" y2="81206"/>
                          <a14:foregroundMark x1="63475" y1="79078" x2="80496" y2="72695"/>
                          <a14:foregroundMark x1="80674" y1="70745" x2="84929" y2="62057"/>
                          <a14:foregroundMark x1="87943" y1="58156" x2="90248" y2="49468"/>
                          <a14:foregroundMark x1="93972" y1="60461" x2="93972" y2="60461"/>
                          <a14:foregroundMark x1="76064" y1="61702" x2="79610" y2="67021"/>
                          <a14:foregroundMark x1="61348" y1="65957" x2="66489" y2="74291"/>
                          <a14:foregroundMark x1="35993" y1="47695" x2="35638" y2="50887"/>
                          <a14:foregroundMark x1="33865" y1="48050" x2="33865" y2="42021"/>
                          <a14:foregroundMark x1="64716" y1="47695" x2="7216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334" y="1525129"/>
              <a:ext cx="730288" cy="7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7F82180-94F1-2CA7-893F-67A1D70E115C}"/>
              </a:ext>
            </a:extLst>
          </p:cNvPr>
          <p:cNvGrpSpPr/>
          <p:nvPr/>
        </p:nvGrpSpPr>
        <p:grpSpPr>
          <a:xfrm>
            <a:off x="810122" y="2584830"/>
            <a:ext cx="10571747" cy="1754326"/>
            <a:chOff x="810122" y="2584830"/>
            <a:chExt cx="10571747" cy="1754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9022D41-C992-A220-1D71-DA6E46E39050}"/>
                </a:ext>
              </a:extLst>
            </p:cNvPr>
            <p:cNvSpPr txBox="1"/>
            <p:nvPr/>
          </p:nvSpPr>
          <p:spPr>
            <a:xfrm>
              <a:off x="810122" y="2584830"/>
              <a:ext cx="1057174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/>
                <a:t>	</a:t>
              </a:r>
              <a:r>
                <a:rPr lang="en-US" sz="3600" dirty="0" err="1"/>
                <a:t>Nếu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tự</a:t>
              </a:r>
              <a:r>
                <a:rPr lang="en-US" sz="3600" dirty="0"/>
                <a:t> </a:t>
              </a:r>
              <a:r>
                <a:rPr lang="en-US" sz="3600" dirty="0" err="1"/>
                <a:t>nhiên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chữ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nhau</a:t>
              </a:r>
              <a:r>
                <a:rPr lang="en-US" sz="3600" dirty="0"/>
                <a:t> </a:t>
              </a:r>
              <a:r>
                <a:rPr lang="en-US" sz="3600" dirty="0" err="1"/>
                <a:t>thì</a:t>
              </a:r>
              <a:r>
                <a:rPr lang="en-US" sz="3600" dirty="0"/>
                <a:t> so </a:t>
              </a:r>
              <a:r>
                <a:rPr lang="en-US" sz="3600" dirty="0" err="1"/>
                <a:t>sánh</a:t>
              </a:r>
              <a:r>
                <a:rPr lang="en-US" sz="3600" dirty="0"/>
                <a:t> </a:t>
              </a:r>
              <a:r>
                <a:rPr lang="en-US" sz="3600" dirty="0" err="1"/>
                <a:t>từng</a:t>
              </a:r>
              <a:r>
                <a:rPr lang="en-US" sz="3600" dirty="0"/>
                <a:t> </a:t>
              </a:r>
              <a:r>
                <a:rPr lang="en-US" sz="3600" dirty="0" err="1"/>
                <a:t>cặp</a:t>
              </a:r>
              <a:r>
                <a:rPr lang="en-US" sz="3600" dirty="0"/>
                <a:t> </a:t>
              </a:r>
              <a:r>
                <a:rPr lang="en-US" sz="3600" dirty="0" err="1"/>
                <a:t>chữ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ở</a:t>
              </a:r>
              <a:r>
                <a:rPr lang="en-US" sz="3600" dirty="0"/>
                <a:t> </a:t>
              </a:r>
              <a:r>
                <a:rPr lang="en-US" sz="3600" dirty="0" err="1"/>
                <a:t>cùng</a:t>
              </a:r>
              <a:r>
                <a:rPr lang="en-US" sz="3600" dirty="0"/>
                <a:t> </a:t>
              </a:r>
              <a:r>
                <a:rPr lang="en-US" sz="3600" dirty="0" err="1"/>
                <a:t>một</a:t>
              </a:r>
              <a:r>
                <a:rPr lang="en-US" sz="3600" dirty="0"/>
                <a:t> </a:t>
              </a:r>
              <a:r>
                <a:rPr lang="en-US" sz="3600" dirty="0" err="1"/>
                <a:t>hàng</a:t>
              </a:r>
              <a:r>
                <a:rPr lang="en-US" sz="3600" dirty="0"/>
                <a:t> </a:t>
              </a:r>
              <a:r>
                <a:rPr lang="en-US" sz="3600" dirty="0" err="1"/>
                <a:t>kể</a:t>
              </a:r>
              <a:r>
                <a:rPr lang="en-US" sz="3600" dirty="0"/>
                <a:t> </a:t>
              </a:r>
              <a:r>
                <a:rPr lang="en-US" sz="3600" dirty="0" err="1"/>
                <a:t>từ</a:t>
              </a:r>
              <a:r>
                <a:rPr lang="en-US" sz="3600" dirty="0"/>
                <a:t> </a:t>
              </a:r>
              <a:r>
                <a:rPr lang="en-US" sz="3600" dirty="0" err="1"/>
                <a:t>trái</a:t>
              </a:r>
              <a:r>
                <a:rPr lang="en-US" sz="3600" dirty="0"/>
                <a:t> sang </a:t>
              </a:r>
              <a:r>
                <a:rPr lang="en-US" sz="3600" dirty="0" err="1"/>
                <a:t>phải</a:t>
              </a:r>
              <a:r>
                <a:rPr lang="en-US" sz="3600" dirty="0"/>
                <a:t>.</a:t>
              </a:r>
            </a:p>
          </p:txBody>
        </p:sp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xmlns="" id="{7C5B06E7-1598-E76E-C12D-8DFF3AEE6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52" b="89894" l="5319" r="93972">
                          <a14:foregroundMark x1="9043" y1="13652" x2="17199" y2="34220"/>
                          <a14:foregroundMark x1="15071" y1="16844" x2="29078" y2="35993"/>
                          <a14:foregroundMark x1="26418" y1="20213" x2="23759" y2="31915"/>
                          <a14:foregroundMark x1="80496" y1="17908" x2="82270" y2="29787"/>
                          <a14:foregroundMark x1="77837" y1="18972" x2="76596" y2="26773"/>
                          <a14:foregroundMark x1="91489" y1="28546" x2="91489" y2="28546"/>
                          <a14:foregroundMark x1="91844" y1="32092" x2="91844" y2="32092"/>
                          <a14:foregroundMark x1="35284" y1="75177" x2="63298" y2="70035"/>
                          <a14:foregroundMark x1="63298" y1="70035" x2="79787" y2="55674"/>
                          <a14:foregroundMark x1="79787" y1="55674" x2="79787" y2="55496"/>
                          <a14:foregroundMark x1="51773" y1="58156" x2="57092" y2="69858"/>
                          <a14:foregroundMark x1="55319" y1="60816" x2="60993" y2="71809"/>
                          <a14:foregroundMark x1="59929" y1="64362" x2="61348" y2="66489"/>
                          <a14:foregroundMark x1="44326" y1="59397" x2="50887" y2="73936"/>
                          <a14:foregroundMark x1="42021" y1="63475" x2="41667" y2="70745"/>
                          <a14:foregroundMark x1="32624" y1="65071" x2="35284" y2="74645"/>
                          <a14:foregroundMark x1="28191" y1="64362" x2="30319" y2="74291"/>
                          <a14:foregroundMark x1="34220" y1="67908" x2="38652" y2="68617"/>
                          <a14:foregroundMark x1="15603" y1="56560" x2="21099" y2="67376"/>
                          <a14:foregroundMark x1="14539" y1="51596" x2="26064" y2="66844"/>
                          <a14:foregroundMark x1="15426" y1="50709" x2="14716" y2="59929"/>
                          <a14:foregroundMark x1="7624" y1="44326" x2="11170" y2="56028"/>
                          <a14:foregroundMark x1="5496" y1="50887" x2="9929" y2="58688"/>
                          <a14:foregroundMark x1="8156" y1="57270" x2="12057" y2="63298"/>
                          <a14:foregroundMark x1="12943" y1="65603" x2="16844" y2="70035"/>
                          <a14:foregroundMark x1="12411" y1="68262" x2="21099" y2="74291"/>
                          <a14:foregroundMark x1="31206" y1="76418" x2="44858" y2="79610"/>
                          <a14:foregroundMark x1="47340" y1="81738" x2="62589" y2="81206"/>
                          <a14:foregroundMark x1="63475" y1="79078" x2="80496" y2="72695"/>
                          <a14:foregroundMark x1="80674" y1="70745" x2="84929" y2="62057"/>
                          <a14:foregroundMark x1="87943" y1="58156" x2="90248" y2="49468"/>
                          <a14:foregroundMark x1="93972" y1="60461" x2="93972" y2="60461"/>
                          <a14:foregroundMark x1="76064" y1="61702" x2="79610" y2="67021"/>
                          <a14:foregroundMark x1="61348" y1="65957" x2="66489" y2="74291"/>
                          <a14:foregroundMark x1="35993" y1="47695" x2="35638" y2="50887"/>
                          <a14:foregroundMark x1="33865" y1="48050" x2="33865" y2="42021"/>
                          <a14:foregroundMark x1="64716" y1="47695" x2="7216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334" y="2624637"/>
              <a:ext cx="730288" cy="7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625505A-CC45-CBD0-B27F-67434819DEA4}"/>
              </a:ext>
            </a:extLst>
          </p:cNvPr>
          <p:cNvGrpSpPr/>
          <p:nvPr/>
        </p:nvGrpSpPr>
        <p:grpSpPr>
          <a:xfrm>
            <a:off x="810122" y="4125020"/>
            <a:ext cx="10884566" cy="1200329"/>
            <a:chOff x="810122" y="4125020"/>
            <a:chExt cx="10884566" cy="1200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2C04E3DB-F515-FBE5-4A98-F570EF8F0520}"/>
                </a:ext>
              </a:extLst>
            </p:cNvPr>
            <p:cNvSpPr txBox="1"/>
            <p:nvPr/>
          </p:nvSpPr>
          <p:spPr>
            <a:xfrm>
              <a:off x="810122" y="4125020"/>
              <a:ext cx="108845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/>
                <a:t>	</a:t>
              </a:r>
              <a:r>
                <a:rPr lang="en-US" sz="3600" dirty="0" err="1"/>
                <a:t>Nếu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có</a:t>
              </a:r>
              <a:r>
                <a:rPr lang="en-US" sz="3600" dirty="0"/>
                <a:t> </a:t>
              </a:r>
              <a:r>
                <a:rPr lang="en-US" sz="3600" dirty="0" err="1"/>
                <a:t>tất</a:t>
              </a:r>
              <a:r>
                <a:rPr lang="en-US" sz="3600" dirty="0"/>
                <a:t> </a:t>
              </a:r>
              <a:r>
                <a:rPr lang="en-US" sz="3600" dirty="0" err="1"/>
                <a:t>cả</a:t>
              </a:r>
              <a:r>
                <a:rPr lang="en-US" sz="3600" dirty="0"/>
                <a:t> </a:t>
              </a:r>
              <a:r>
                <a:rPr lang="en-US" sz="3600" dirty="0" err="1"/>
                <a:t>các</a:t>
              </a:r>
              <a:r>
                <a:rPr lang="en-US" sz="3600" dirty="0"/>
                <a:t> </a:t>
              </a:r>
              <a:r>
                <a:rPr lang="en-US" sz="3600" dirty="0" err="1"/>
                <a:t>cặp</a:t>
              </a:r>
              <a:r>
                <a:rPr lang="en-US" sz="3600" dirty="0"/>
                <a:t> </a:t>
              </a:r>
              <a:r>
                <a:rPr lang="en-US" sz="3600" dirty="0" err="1"/>
                <a:t>chữ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ở</a:t>
              </a:r>
              <a:r>
                <a:rPr lang="en-US" sz="3600" dirty="0"/>
                <a:t> </a:t>
              </a:r>
              <a:r>
                <a:rPr lang="en-US" sz="3600" dirty="0" err="1"/>
                <a:t>từng</a:t>
              </a:r>
              <a:r>
                <a:rPr lang="en-US" sz="3600" dirty="0"/>
                <a:t> </a:t>
              </a:r>
              <a:r>
                <a:rPr lang="en-US" sz="3600" dirty="0" err="1"/>
                <a:t>hàng</a:t>
              </a:r>
              <a:r>
                <a:rPr lang="en-US" sz="3600" dirty="0"/>
                <a:t> </a:t>
              </a:r>
              <a:r>
                <a:rPr lang="en-US" sz="3600" dirty="0" err="1"/>
                <a:t>đều</a:t>
              </a:r>
              <a:r>
                <a:rPr lang="en-US" sz="3600" dirty="0"/>
                <a:t>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nhau</a:t>
              </a:r>
              <a:r>
                <a:rPr lang="en-US" sz="3600" dirty="0"/>
                <a:t> </a:t>
              </a:r>
              <a:r>
                <a:rPr lang="en-US" sz="3600" dirty="0" err="1"/>
                <a:t>thì</a:t>
              </a:r>
              <a:r>
                <a:rPr lang="en-US" sz="3600" dirty="0"/>
                <a:t> </a:t>
              </a:r>
              <a:r>
                <a:rPr lang="en-US" sz="3600" dirty="0" err="1"/>
                <a:t>hai</a:t>
              </a:r>
              <a:r>
                <a:rPr lang="en-US" sz="3600" dirty="0"/>
                <a:t> </a:t>
              </a:r>
              <a:r>
                <a:rPr lang="en-US" sz="3600" dirty="0" err="1"/>
                <a:t>số</a:t>
              </a:r>
              <a:r>
                <a:rPr lang="en-US" sz="3600" dirty="0"/>
                <a:t> </a:t>
              </a:r>
              <a:r>
                <a:rPr lang="en-US" sz="3600" dirty="0" err="1"/>
                <a:t>đó</a:t>
              </a:r>
              <a:r>
                <a:rPr lang="en-US" sz="3600" dirty="0"/>
                <a:t> </a:t>
              </a:r>
              <a:r>
                <a:rPr lang="en-US" sz="3600" dirty="0" err="1"/>
                <a:t>bằng</a:t>
              </a:r>
              <a:r>
                <a:rPr lang="en-US" sz="3600" dirty="0"/>
                <a:t> </a:t>
              </a:r>
              <a:r>
                <a:rPr lang="en-US" sz="3600" dirty="0" err="1"/>
                <a:t>nhau</a:t>
              </a:r>
              <a:r>
                <a:rPr lang="en-US" sz="3600" dirty="0"/>
                <a:t>.</a:t>
              </a:r>
            </a:p>
          </p:txBody>
        </p:sp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xmlns="" id="{7297E1CE-26A2-57D7-FAAC-385997F4AD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52" b="89894" l="5319" r="93972">
                          <a14:foregroundMark x1="9043" y1="13652" x2="17199" y2="34220"/>
                          <a14:foregroundMark x1="15071" y1="16844" x2="29078" y2="35993"/>
                          <a14:foregroundMark x1="26418" y1="20213" x2="23759" y2="31915"/>
                          <a14:foregroundMark x1="80496" y1="17908" x2="82270" y2="29787"/>
                          <a14:foregroundMark x1="77837" y1="18972" x2="76596" y2="26773"/>
                          <a14:foregroundMark x1="91489" y1="28546" x2="91489" y2="28546"/>
                          <a14:foregroundMark x1="91844" y1="32092" x2="91844" y2="32092"/>
                          <a14:foregroundMark x1="35284" y1="75177" x2="63298" y2="70035"/>
                          <a14:foregroundMark x1="63298" y1="70035" x2="79787" y2="55674"/>
                          <a14:foregroundMark x1="79787" y1="55674" x2="79787" y2="55496"/>
                          <a14:foregroundMark x1="51773" y1="58156" x2="57092" y2="69858"/>
                          <a14:foregroundMark x1="55319" y1="60816" x2="60993" y2="71809"/>
                          <a14:foregroundMark x1="59929" y1="64362" x2="61348" y2="66489"/>
                          <a14:foregroundMark x1="44326" y1="59397" x2="50887" y2="73936"/>
                          <a14:foregroundMark x1="42021" y1="63475" x2="41667" y2="70745"/>
                          <a14:foregroundMark x1="32624" y1="65071" x2="35284" y2="74645"/>
                          <a14:foregroundMark x1="28191" y1="64362" x2="30319" y2="74291"/>
                          <a14:foregroundMark x1="34220" y1="67908" x2="38652" y2="68617"/>
                          <a14:foregroundMark x1="15603" y1="56560" x2="21099" y2="67376"/>
                          <a14:foregroundMark x1="14539" y1="51596" x2="26064" y2="66844"/>
                          <a14:foregroundMark x1="15426" y1="50709" x2="14716" y2="59929"/>
                          <a14:foregroundMark x1="7624" y1="44326" x2="11170" y2="56028"/>
                          <a14:foregroundMark x1="5496" y1="50887" x2="9929" y2="58688"/>
                          <a14:foregroundMark x1="8156" y1="57270" x2="12057" y2="63298"/>
                          <a14:foregroundMark x1="12943" y1="65603" x2="16844" y2="70035"/>
                          <a14:foregroundMark x1="12411" y1="68262" x2="21099" y2="74291"/>
                          <a14:foregroundMark x1="31206" y1="76418" x2="44858" y2="79610"/>
                          <a14:foregroundMark x1="47340" y1="81738" x2="62589" y2="81206"/>
                          <a14:foregroundMark x1="63475" y1="79078" x2="80496" y2="72695"/>
                          <a14:foregroundMark x1="80674" y1="70745" x2="84929" y2="62057"/>
                          <a14:foregroundMark x1="87943" y1="58156" x2="90248" y2="49468"/>
                          <a14:foregroundMark x1="93972" y1="60461" x2="93972" y2="60461"/>
                          <a14:foregroundMark x1="76064" y1="61702" x2="79610" y2="67021"/>
                          <a14:foregroundMark x1="61348" y1="65957" x2="66489" y2="74291"/>
                          <a14:foregroundMark x1="35993" y1="47695" x2="35638" y2="50887"/>
                          <a14:foregroundMark x1="33865" y1="48050" x2="33865" y2="42021"/>
                          <a14:foregroundMark x1="64716" y1="47695" x2="7216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334" y="4164827"/>
              <a:ext cx="730288" cy="7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DF160454-735D-86B4-DE4A-EE3AF3AEB89F}"/>
              </a:ext>
            </a:extLst>
          </p:cNvPr>
          <p:cNvGrpSpPr/>
          <p:nvPr/>
        </p:nvGrpSpPr>
        <p:grpSpPr>
          <a:xfrm>
            <a:off x="810122" y="5305194"/>
            <a:ext cx="10884566" cy="1237060"/>
            <a:chOff x="810122" y="5305194"/>
            <a:chExt cx="10884566" cy="123706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A9B0F33-431D-768C-4818-5A4D5F27D2E2}"/>
                </a:ext>
              </a:extLst>
            </p:cNvPr>
            <p:cNvSpPr txBox="1"/>
            <p:nvPr/>
          </p:nvSpPr>
          <p:spPr>
            <a:xfrm>
              <a:off x="810122" y="5341925"/>
              <a:ext cx="108845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	Ta luôn so sánh được hai số tự nhiên, nghĩa là xác định được số này lớn hơn, bé hơn hoặc bằng số kia.</a:t>
              </a:r>
            </a:p>
          </p:txBody>
        </p:sp>
        <p:pic>
          <p:nvPicPr>
            <p:cNvPr id="18" name="Picture 8">
              <a:extLst>
                <a:ext uri="{FF2B5EF4-FFF2-40B4-BE49-F238E27FC236}">
                  <a16:creationId xmlns:a16="http://schemas.microsoft.com/office/drawing/2014/main" xmlns="" id="{CDDF190B-30C9-20B4-C804-D2EE263A7E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52" b="89894" l="5319" r="93972">
                          <a14:foregroundMark x1="9043" y1="13652" x2="17199" y2="34220"/>
                          <a14:foregroundMark x1="15071" y1="16844" x2="29078" y2="35993"/>
                          <a14:foregroundMark x1="26418" y1="20213" x2="23759" y2="31915"/>
                          <a14:foregroundMark x1="80496" y1="17908" x2="82270" y2="29787"/>
                          <a14:foregroundMark x1="77837" y1="18972" x2="76596" y2="26773"/>
                          <a14:foregroundMark x1="91489" y1="28546" x2="91489" y2="28546"/>
                          <a14:foregroundMark x1="91844" y1="32092" x2="91844" y2="32092"/>
                          <a14:foregroundMark x1="35284" y1="75177" x2="63298" y2="70035"/>
                          <a14:foregroundMark x1="63298" y1="70035" x2="79787" y2="55674"/>
                          <a14:foregroundMark x1="79787" y1="55674" x2="79787" y2="55496"/>
                          <a14:foregroundMark x1="51773" y1="58156" x2="57092" y2="69858"/>
                          <a14:foregroundMark x1="55319" y1="60816" x2="60993" y2="71809"/>
                          <a14:foregroundMark x1="59929" y1="64362" x2="61348" y2="66489"/>
                          <a14:foregroundMark x1="44326" y1="59397" x2="50887" y2="73936"/>
                          <a14:foregroundMark x1="42021" y1="63475" x2="41667" y2="70745"/>
                          <a14:foregroundMark x1="32624" y1="65071" x2="35284" y2="74645"/>
                          <a14:foregroundMark x1="28191" y1="64362" x2="30319" y2="74291"/>
                          <a14:foregroundMark x1="34220" y1="67908" x2="38652" y2="68617"/>
                          <a14:foregroundMark x1="15603" y1="56560" x2="21099" y2="67376"/>
                          <a14:foregroundMark x1="14539" y1="51596" x2="26064" y2="66844"/>
                          <a14:foregroundMark x1="15426" y1="50709" x2="14716" y2="59929"/>
                          <a14:foregroundMark x1="7624" y1="44326" x2="11170" y2="56028"/>
                          <a14:foregroundMark x1="5496" y1="50887" x2="9929" y2="58688"/>
                          <a14:foregroundMark x1="8156" y1="57270" x2="12057" y2="63298"/>
                          <a14:foregroundMark x1="12943" y1="65603" x2="16844" y2="70035"/>
                          <a14:foregroundMark x1="12411" y1="68262" x2="21099" y2="74291"/>
                          <a14:foregroundMark x1="31206" y1="76418" x2="44858" y2="79610"/>
                          <a14:foregroundMark x1="47340" y1="81738" x2="62589" y2="81206"/>
                          <a14:foregroundMark x1="63475" y1="79078" x2="80496" y2="72695"/>
                          <a14:foregroundMark x1="80674" y1="70745" x2="84929" y2="62057"/>
                          <a14:foregroundMark x1="87943" y1="58156" x2="90248" y2="49468"/>
                          <a14:foregroundMark x1="93972" y1="60461" x2="93972" y2="60461"/>
                          <a14:foregroundMark x1="76064" y1="61702" x2="79610" y2="67021"/>
                          <a14:foregroundMark x1="61348" y1="65957" x2="66489" y2="74291"/>
                          <a14:foregroundMark x1="35993" y1="47695" x2="35638" y2="50887"/>
                          <a14:foregroundMark x1="33865" y1="48050" x2="33865" y2="42021"/>
                          <a14:foregroundMark x1="64716" y1="47695" x2="72163" y2="50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334" y="5305194"/>
              <a:ext cx="730288" cy="7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92660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276E41C4-0775-409E-59E1-F269D90954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7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C7C1A858-9F7E-CE75-1A27-3D2B3E34FC90}"/>
              </a:ext>
            </a:extLst>
          </p:cNvPr>
          <p:cNvSpPr/>
          <p:nvPr/>
        </p:nvSpPr>
        <p:spPr>
          <a:xfrm>
            <a:off x="561474" y="577516"/>
            <a:ext cx="1475873" cy="6256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00D6C5C7-4284-5258-0C58-AB458FCD7D76}"/>
              </a:ext>
            </a:extLst>
          </p:cNvPr>
          <p:cNvSpPr/>
          <p:nvPr/>
        </p:nvSpPr>
        <p:spPr>
          <a:xfrm>
            <a:off x="7836569" y="292296"/>
            <a:ext cx="2286000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EA0B2B2B-929D-3BA1-2B60-2C1EEC726AB0}"/>
              </a:ext>
            </a:extLst>
          </p:cNvPr>
          <p:cNvSpPr/>
          <p:nvPr/>
        </p:nvSpPr>
        <p:spPr>
          <a:xfrm>
            <a:off x="6757738" y="3776641"/>
            <a:ext cx="1471863" cy="778042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590844A3-9165-1519-7456-799C8166F0A6}"/>
              </a:ext>
            </a:extLst>
          </p:cNvPr>
          <p:cNvSpPr/>
          <p:nvPr/>
        </p:nvSpPr>
        <p:spPr>
          <a:xfrm>
            <a:off x="8066412" y="3965938"/>
            <a:ext cx="1471863" cy="588745"/>
          </a:xfrm>
          <a:prstGeom prst="ellipse">
            <a:avLst/>
          </a:prstGeom>
          <a:solidFill>
            <a:srgbClr val="FFDD7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2">
            <a:extLst>
              <a:ext uri="{FF2B5EF4-FFF2-40B4-BE49-F238E27FC236}">
                <a16:creationId xmlns:a16="http://schemas.microsoft.com/office/drawing/2014/main" xmlns="" id="{012CFD7C-2BE8-C792-8C6C-CF816A3B1D4E}"/>
              </a:ext>
            </a:extLst>
          </p:cNvPr>
          <p:cNvSpPr/>
          <p:nvPr/>
        </p:nvSpPr>
        <p:spPr>
          <a:xfrm>
            <a:off x="3570364" y="1007917"/>
            <a:ext cx="8465318" cy="4055501"/>
          </a:xfrm>
          <a:custGeom>
            <a:avLst/>
            <a:gdLst>
              <a:gd name="connsiteX0" fmla="*/ 0 w 8465318"/>
              <a:gd name="connsiteY0" fmla="*/ 675930 h 4055501"/>
              <a:gd name="connsiteX1" fmla="*/ 675930 w 8465318"/>
              <a:gd name="connsiteY1" fmla="*/ 0 h 4055501"/>
              <a:gd name="connsiteX2" fmla="*/ 7789388 w 8465318"/>
              <a:gd name="connsiteY2" fmla="*/ 0 h 4055501"/>
              <a:gd name="connsiteX3" fmla="*/ 8465318 w 8465318"/>
              <a:gd name="connsiteY3" fmla="*/ 675930 h 4055501"/>
              <a:gd name="connsiteX4" fmla="*/ 8465318 w 8465318"/>
              <a:gd name="connsiteY4" fmla="*/ 3379571 h 4055501"/>
              <a:gd name="connsiteX5" fmla="*/ 7789388 w 8465318"/>
              <a:gd name="connsiteY5" fmla="*/ 4055501 h 4055501"/>
              <a:gd name="connsiteX6" fmla="*/ 675930 w 8465318"/>
              <a:gd name="connsiteY6" fmla="*/ 4055501 h 4055501"/>
              <a:gd name="connsiteX7" fmla="*/ 0 w 8465318"/>
              <a:gd name="connsiteY7" fmla="*/ 3379571 h 4055501"/>
              <a:gd name="connsiteX8" fmla="*/ 0 w 8465318"/>
              <a:gd name="connsiteY8" fmla="*/ 675930 h 4055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055501" fill="none" extrusionOk="0">
                <a:moveTo>
                  <a:pt x="0" y="675930"/>
                </a:moveTo>
                <a:cubicBezTo>
                  <a:pt x="-57083" y="293391"/>
                  <a:pt x="313996" y="9300"/>
                  <a:pt x="675930" y="0"/>
                </a:cubicBezTo>
                <a:cubicBezTo>
                  <a:pt x="2630227" y="130954"/>
                  <a:pt x="5554067" y="43574"/>
                  <a:pt x="7789388" y="0"/>
                </a:cubicBezTo>
                <a:cubicBezTo>
                  <a:pt x="8197695" y="53914"/>
                  <a:pt x="8497004" y="341437"/>
                  <a:pt x="8465318" y="675930"/>
                </a:cubicBezTo>
                <a:cubicBezTo>
                  <a:pt x="8314879" y="1673026"/>
                  <a:pt x="8551197" y="2252566"/>
                  <a:pt x="8465318" y="3379571"/>
                </a:cubicBezTo>
                <a:cubicBezTo>
                  <a:pt x="8459019" y="3753911"/>
                  <a:pt x="8106137" y="4016478"/>
                  <a:pt x="7789388" y="4055501"/>
                </a:cubicBezTo>
                <a:cubicBezTo>
                  <a:pt x="6768111" y="4210698"/>
                  <a:pt x="3817368" y="4218521"/>
                  <a:pt x="675930" y="4055501"/>
                </a:cubicBezTo>
                <a:cubicBezTo>
                  <a:pt x="305315" y="4019101"/>
                  <a:pt x="-33106" y="3772208"/>
                  <a:pt x="0" y="3379571"/>
                </a:cubicBezTo>
                <a:cubicBezTo>
                  <a:pt x="64656" y="2117721"/>
                  <a:pt x="-17807" y="1255383"/>
                  <a:pt x="0" y="675930"/>
                </a:cubicBezTo>
                <a:close/>
              </a:path>
              <a:path w="8465318" h="4055501" stroke="0" extrusionOk="0">
                <a:moveTo>
                  <a:pt x="0" y="675930"/>
                </a:moveTo>
                <a:cubicBezTo>
                  <a:pt x="-25005" y="287200"/>
                  <a:pt x="247495" y="20691"/>
                  <a:pt x="675930" y="0"/>
                </a:cubicBezTo>
                <a:cubicBezTo>
                  <a:pt x="2135787" y="132882"/>
                  <a:pt x="6884361" y="-84951"/>
                  <a:pt x="7789388" y="0"/>
                </a:cubicBezTo>
                <a:cubicBezTo>
                  <a:pt x="8109494" y="51952"/>
                  <a:pt x="8460266" y="330547"/>
                  <a:pt x="8465318" y="675930"/>
                </a:cubicBezTo>
                <a:cubicBezTo>
                  <a:pt x="8485505" y="1535325"/>
                  <a:pt x="8617798" y="2034888"/>
                  <a:pt x="8465318" y="3379571"/>
                </a:cubicBezTo>
                <a:cubicBezTo>
                  <a:pt x="8526190" y="3760098"/>
                  <a:pt x="8187528" y="4004393"/>
                  <a:pt x="7789388" y="4055501"/>
                </a:cubicBezTo>
                <a:cubicBezTo>
                  <a:pt x="5065345" y="4143140"/>
                  <a:pt x="4080428" y="3982822"/>
                  <a:pt x="675930" y="4055501"/>
                </a:cubicBezTo>
                <a:cubicBezTo>
                  <a:pt x="296254" y="3994756"/>
                  <a:pt x="-21277" y="3782446"/>
                  <a:pt x="0" y="3379571"/>
                </a:cubicBezTo>
                <a:cubicBezTo>
                  <a:pt x="-38581" y="2780075"/>
                  <a:pt x="63341" y="1096246"/>
                  <a:pt x="0" y="67593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646E91B5-27DC-6621-44CD-573725C76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9745470">
            <a:off x="2143304" y="910015"/>
            <a:ext cx="2544533" cy="2214139"/>
          </a:xfrm>
          <a:prstGeom prst="rect">
            <a:avLst/>
          </a:prstGeom>
        </p:spPr>
      </p:pic>
      <p:pic>
        <p:nvPicPr>
          <p:cNvPr id="30" name="Picture 29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7037486E-DE74-17BA-0B58-2CC36543E7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17461621" flipH="1">
            <a:off x="10211032" y="4166157"/>
            <a:ext cx="2544533" cy="22141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4B1DF8-5788-3F05-6FA5-7AC979D3CA79}"/>
              </a:ext>
            </a:extLst>
          </p:cNvPr>
          <p:cNvSpPr txBox="1"/>
          <p:nvPr/>
        </p:nvSpPr>
        <p:spPr>
          <a:xfrm>
            <a:off x="4196955" y="1256718"/>
            <a:ext cx="7269116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UVN Banh Mi" pitchFamily="2" charset="0"/>
              </a:rPr>
              <a:t>SẮP XẾP CÁC </a:t>
            </a:r>
          </a:p>
          <a:p>
            <a:pPr algn="ctr">
              <a:lnSpc>
                <a:spcPct val="150000"/>
              </a:lnSpc>
            </a:pPr>
            <a:r>
              <a:rPr lang="en-US" sz="8000" b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UVN Banh Mi" pitchFamily="2" charset="0"/>
              </a:rPr>
              <a:t>SỐ TỰ NHIÊN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070DC37F-66CC-BC30-A488-C1166A12D2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86" b="89987" l="9947" r="93250">
                        <a14:foregroundMark x1="93250" y1="59189" x2="93250" y2="59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091" b="21195"/>
          <a:stretch/>
        </p:blipFill>
        <p:spPr bwMode="auto">
          <a:xfrm>
            <a:off x="-641892" y="2711116"/>
            <a:ext cx="6709559" cy="467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99BC37A-88B8-E774-9A56-71B9429E00A6}"/>
              </a:ext>
            </a:extLst>
          </p:cNvPr>
          <p:cNvGrpSpPr/>
          <p:nvPr/>
        </p:nvGrpSpPr>
        <p:grpSpPr>
          <a:xfrm>
            <a:off x="4962741" y="0"/>
            <a:ext cx="805921" cy="1636295"/>
            <a:chOff x="4962741" y="0"/>
            <a:chExt cx="805921" cy="1636295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38EB96E-C47E-846F-40DA-C1F4C11E650D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21ACF21-AAB0-82DD-B58B-31C52D39149F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D8A95E2-C14D-7128-1643-A9A17CE114B0}"/>
              </a:ext>
            </a:extLst>
          </p:cNvPr>
          <p:cNvGrpSpPr/>
          <p:nvPr/>
        </p:nvGrpSpPr>
        <p:grpSpPr>
          <a:xfrm>
            <a:off x="9538275" y="-33324"/>
            <a:ext cx="805921" cy="1669618"/>
            <a:chOff x="9538275" y="-33324"/>
            <a:chExt cx="805921" cy="16696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F76DCE2B-2799-5176-03D0-B7E4078125E0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7838365-4814-A25F-D996-A9790AC6F51F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005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7120C48-1E11-5390-7FA2-EB9B037863A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F7AA0AE8-9271-B3C8-876D-3A977123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6"/>
          <a:stretch/>
        </p:blipFill>
        <p:spPr bwMode="auto">
          <a:xfrm>
            <a:off x="175131" y="1811980"/>
            <a:ext cx="7517318" cy="504602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CE25C5-E9DA-4151-6125-4391C3AF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2449" y="4134236"/>
            <a:ext cx="4219074" cy="1403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5400" b="1" dirty="0">
                <a:solidFill>
                  <a:srgbClr val="002060"/>
                </a:solidFill>
                <a:latin typeface="UVN Banh Mi" pitchFamily="2" charset="0"/>
              </a:rPr>
              <a:t>THẢO LUẬN NHÓM BỐN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4EA0109-F673-F47A-F254-7E88E01C41BD}"/>
              </a:ext>
            </a:extLst>
          </p:cNvPr>
          <p:cNvSpPr txBox="1"/>
          <p:nvPr/>
        </p:nvSpPr>
        <p:spPr>
          <a:xfrm>
            <a:off x="783416" y="414959"/>
            <a:ext cx="10625168" cy="2039707"/>
          </a:xfrm>
          <a:prstGeom prst="roundRect">
            <a:avLst/>
          </a:prstGeom>
          <a:solidFill>
            <a:srgbClr val="E0FFC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ea typeface="Roboto" panose="02000000000000000000" pitchFamily="2" charset="0"/>
              </a:rPr>
              <a:t>Lắng nghe và viết số nghe được vào bảng con. Mỗi học sinh trong nhóm viết một số.</a:t>
            </a:r>
            <a:endParaRPr lang="en-US" sz="4000" b="1" dirty="0"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0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xmlns="" id="{1DF64F48-7E73-9844-BC70-541398B049F3}"/>
              </a:ext>
            </a:extLst>
          </p:cNvPr>
          <p:cNvGrpSpPr/>
          <p:nvPr/>
        </p:nvGrpSpPr>
        <p:grpSpPr>
          <a:xfrm rot="5400000">
            <a:off x="2841460" y="-2376239"/>
            <a:ext cx="6476997" cy="11614486"/>
            <a:chOff x="731197" y="2586538"/>
            <a:chExt cx="2384620" cy="2813564"/>
          </a:xfrm>
        </p:grpSpPr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xmlns="" id="{C9AA6AD4-0301-C49E-EB38-5190CDEE49E7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xmlns="" id="{D81061EC-E70C-FED8-46A8-095AE07C3EA9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2">
                <a:extLst>
                  <a:ext uri="{FF2B5EF4-FFF2-40B4-BE49-F238E27FC236}">
                    <a16:creationId xmlns:a16="http://schemas.microsoft.com/office/drawing/2014/main" xmlns="" id="{423760F6-DF31-4553-D6E2-CBD4C140A241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9">
              <a:extLst>
                <a:ext uri="{FF2B5EF4-FFF2-40B4-BE49-F238E27FC236}">
                  <a16:creationId xmlns:a16="http://schemas.microsoft.com/office/drawing/2014/main" xmlns="" id="{28279CD9-05CE-510C-7E0A-672F09C8901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28">
              <a:extLst>
                <a:ext uri="{FF2B5EF4-FFF2-40B4-BE49-F238E27FC236}">
                  <a16:creationId xmlns:a16="http://schemas.microsoft.com/office/drawing/2014/main" xmlns="" id="{88F33879-65D5-5146-016A-DA1ADFFB62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85263E-6BB3-5F74-B9A5-EB6B4C175265}"/>
              </a:ext>
            </a:extLst>
          </p:cNvPr>
          <p:cNvSpPr txBox="1"/>
          <p:nvPr/>
        </p:nvSpPr>
        <p:spPr>
          <a:xfrm>
            <a:off x="1070375" y="1160912"/>
            <a:ext cx="53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512 785;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4C55D4-BE83-878B-DB90-5E72FA39A5FB}"/>
              </a:ext>
            </a:extLst>
          </p:cNvPr>
          <p:cNvSpPr txBox="1"/>
          <p:nvPr/>
        </p:nvSpPr>
        <p:spPr>
          <a:xfrm>
            <a:off x="5858943" y="1165491"/>
            <a:ext cx="7036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1 060 785;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A2F8A2-4E90-0428-E710-A2EE09498FFB}"/>
              </a:ext>
            </a:extLst>
          </p:cNvPr>
          <p:cNvSpPr txBox="1"/>
          <p:nvPr/>
        </p:nvSpPr>
        <p:spPr>
          <a:xfrm>
            <a:off x="1070375" y="3405168"/>
            <a:ext cx="53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514 303;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14772E3-26BB-3A20-AC17-9D4D5565ACCB}"/>
              </a:ext>
            </a:extLst>
          </p:cNvPr>
          <p:cNvSpPr txBox="1"/>
          <p:nvPr/>
        </p:nvSpPr>
        <p:spPr>
          <a:xfrm>
            <a:off x="5858943" y="3375483"/>
            <a:ext cx="5377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9 827.</a:t>
            </a:r>
          </a:p>
        </p:txBody>
      </p:sp>
      <p:pic>
        <p:nvPicPr>
          <p:cNvPr id="2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7EF5CA9B-D6D8-B618-C6D6-CE2E636C2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663566" y="329549"/>
            <a:ext cx="1387070" cy="83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41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5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05467F05-8DAE-7435-EABD-8C00B65BA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13E8FD04-C184-E991-9E8B-A159CA907026}"/>
              </a:ext>
            </a:extLst>
          </p:cNvPr>
          <p:cNvGrpSpPr/>
          <p:nvPr/>
        </p:nvGrpSpPr>
        <p:grpSpPr>
          <a:xfrm>
            <a:off x="224589" y="570444"/>
            <a:ext cx="5614737" cy="4450450"/>
            <a:chOff x="224589" y="570444"/>
            <a:chExt cx="5614737" cy="445045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072F955C-3081-E207-AB38-7F4E43C162BA}"/>
                </a:ext>
              </a:extLst>
            </p:cNvPr>
            <p:cNvSpPr/>
            <p:nvPr/>
          </p:nvSpPr>
          <p:spPr>
            <a:xfrm>
              <a:off x="224589" y="737938"/>
              <a:ext cx="5614737" cy="42829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3E89593-A270-5F5B-C9E8-CE2C27CA7D9A}"/>
                </a:ext>
              </a:extLst>
            </p:cNvPr>
            <p:cNvSpPr txBox="1"/>
            <p:nvPr/>
          </p:nvSpPr>
          <p:spPr>
            <a:xfrm>
              <a:off x="505327" y="570444"/>
              <a:ext cx="4924926" cy="445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/>
                <a:t>Đội 1: </a:t>
              </a:r>
            </a:p>
            <a:p>
              <a:pPr algn="just">
                <a:lnSpc>
                  <a:spcPct val="120000"/>
                </a:lnSpc>
              </a:pPr>
              <a:r>
                <a:rPr lang="en-US" sz="6000"/>
                <a:t>Sắp xếp các số theo thứ tự từ </a:t>
              </a:r>
              <a:r>
                <a:rPr lang="en-US" sz="6000" i="1">
                  <a:solidFill>
                    <a:srgbClr val="C00000"/>
                  </a:solidFill>
                </a:rPr>
                <a:t>lớn đến bé</a:t>
              </a:r>
              <a:r>
                <a:rPr lang="en-US" sz="6000"/>
                <a:t>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4B5DFFF-B6EC-327F-AC82-8D1F737AE36D}"/>
              </a:ext>
            </a:extLst>
          </p:cNvPr>
          <p:cNvGrpSpPr/>
          <p:nvPr/>
        </p:nvGrpSpPr>
        <p:grpSpPr>
          <a:xfrm>
            <a:off x="6400798" y="570444"/>
            <a:ext cx="5614738" cy="4450450"/>
            <a:chOff x="6400798" y="570444"/>
            <a:chExt cx="5614738" cy="445045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35B621A-136C-7DF0-AB5B-A74A45C5F6C8}"/>
                </a:ext>
              </a:extLst>
            </p:cNvPr>
            <p:cNvSpPr/>
            <p:nvPr/>
          </p:nvSpPr>
          <p:spPr>
            <a:xfrm>
              <a:off x="6400798" y="737938"/>
              <a:ext cx="5614738" cy="4282956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6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06F485FD-7A78-A7B8-935A-80BF534ECC6B}"/>
                </a:ext>
              </a:extLst>
            </p:cNvPr>
            <p:cNvSpPr txBox="1"/>
            <p:nvPr/>
          </p:nvSpPr>
          <p:spPr>
            <a:xfrm>
              <a:off x="6601325" y="570444"/>
              <a:ext cx="5085348" cy="4450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b="1"/>
                <a:t>Đội 2: </a:t>
              </a:r>
            </a:p>
            <a:p>
              <a:pPr algn="just">
                <a:lnSpc>
                  <a:spcPct val="120000"/>
                </a:lnSpc>
              </a:pPr>
              <a:r>
                <a:rPr lang="en-US" sz="6000"/>
                <a:t>Sắp xếp các số theo thứ tự từ </a:t>
              </a:r>
              <a:r>
                <a:rPr lang="en-US" sz="6000" i="1">
                  <a:solidFill>
                    <a:srgbClr val="0070C0"/>
                  </a:solidFill>
                </a:rPr>
                <a:t>bé đến lớn</a:t>
              </a:r>
              <a:r>
                <a:rPr lang="en-US" sz="6000"/>
                <a:t>.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BF9E04EB-721A-E332-D5A1-EB239A78B3C2}"/>
              </a:ext>
            </a:extLst>
          </p:cNvPr>
          <p:cNvCxnSpPr/>
          <p:nvPr/>
        </p:nvCxnSpPr>
        <p:spPr>
          <a:xfrm>
            <a:off x="6096000" y="0"/>
            <a:ext cx="0" cy="6737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943814-FE61-D73E-B6F2-860B3689FCEF}"/>
              </a:ext>
            </a:extLst>
          </p:cNvPr>
          <p:cNvSpPr txBox="1"/>
          <p:nvPr/>
        </p:nvSpPr>
        <p:spPr>
          <a:xfrm>
            <a:off x="389019" y="5271893"/>
            <a:ext cx="528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Flamenco" panose="02040603050506020204" pitchFamily="18" charset="0"/>
              </a:rPr>
              <a:t>Nhóm</a:t>
            </a:r>
            <a:r>
              <a:rPr lang="en-US" sz="5400" dirty="0">
                <a:latin typeface="UTM Flamenco" panose="02040603050506020204" pitchFamily="18" charset="0"/>
              </a:rPr>
              <a:t> 1, 3, 5, 7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0E328D-A3D8-0A57-44D9-ABF3BC67A592}"/>
              </a:ext>
            </a:extLst>
          </p:cNvPr>
          <p:cNvSpPr txBox="1"/>
          <p:nvPr/>
        </p:nvSpPr>
        <p:spPr>
          <a:xfrm>
            <a:off x="6729661" y="5271892"/>
            <a:ext cx="52858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UTM Flamenco" panose="02040603050506020204" pitchFamily="18" charset="0"/>
              </a:rPr>
              <a:t>Nhóm</a:t>
            </a:r>
            <a:r>
              <a:rPr lang="en-US" sz="5400" dirty="0">
                <a:latin typeface="UTM Flamenco" panose="02040603050506020204" pitchFamily="18" charset="0"/>
              </a:rPr>
              <a:t> 2, 4, 6, 8</a:t>
            </a:r>
          </a:p>
        </p:txBody>
      </p:sp>
    </p:spTree>
    <p:extLst>
      <p:ext uri="{BB962C8B-B14F-4D97-AF65-F5344CB8AC3E}">
        <p14:creationId xmlns:p14="http://schemas.microsoft.com/office/powerpoint/2010/main" val="308868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F458E58-4D59-700A-2E83-275E9994F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iáo Dục, Học Tập, Học Sinh, Kiến Thức, Học Nhóm, Tải hình PNG 187 -  Free.Vector6.com">
            <a:extLst>
              <a:ext uri="{FF2B5EF4-FFF2-40B4-BE49-F238E27FC236}">
                <a16:creationId xmlns:a16="http://schemas.microsoft.com/office/drawing/2014/main" xmlns="" id="{F7AA0AE8-9271-B3C8-876D-3A9771236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5"/>
          <a:stretch/>
        </p:blipFill>
        <p:spPr bwMode="auto">
          <a:xfrm>
            <a:off x="1092609" y="1524001"/>
            <a:ext cx="10096360" cy="52742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D1CE25C5-E9DA-4151-6125-4391C3AF6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31" y="224592"/>
            <a:ext cx="10576877" cy="14039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6600" b="1" dirty="0">
                <a:ln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UVN Banh Mi" pitchFamily="2" charset="0"/>
              </a:rPr>
              <a:t>THẢO LUẬN NHÓM BỐN</a:t>
            </a:r>
          </a:p>
        </p:txBody>
      </p:sp>
    </p:spTree>
    <p:extLst>
      <p:ext uri="{BB962C8B-B14F-4D97-AF65-F5344CB8AC3E}">
        <p14:creationId xmlns:p14="http://schemas.microsoft.com/office/powerpoint/2010/main" val="25902472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AAD078-B16C-0F08-6065-7E1AAD4A2064}"/>
              </a:ext>
            </a:extLst>
          </p:cNvPr>
          <p:cNvSpPr/>
          <p:nvPr/>
        </p:nvSpPr>
        <p:spPr>
          <a:xfrm>
            <a:off x="0" y="-17654"/>
            <a:ext cx="12192000" cy="6858000"/>
          </a:xfrm>
          <a:prstGeom prst="rect">
            <a:avLst/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C66AC85-FA5F-3116-3336-6FE52AFCBE10}"/>
              </a:ext>
            </a:extLst>
          </p:cNvPr>
          <p:cNvGrpSpPr/>
          <p:nvPr/>
        </p:nvGrpSpPr>
        <p:grpSpPr>
          <a:xfrm>
            <a:off x="-4046985" y="-1463856"/>
            <a:ext cx="10744200" cy="9144000"/>
            <a:chOff x="-2700691" y="-1702395"/>
            <a:chExt cx="10744200" cy="9144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A292463-27CC-9962-0260-E8E5FBBEC225}"/>
                </a:ext>
              </a:extLst>
            </p:cNvPr>
            <p:cNvSpPr txBox="1"/>
            <p:nvPr/>
          </p:nvSpPr>
          <p:spPr>
            <a:xfrm>
              <a:off x="1538654" y="3297088"/>
              <a:ext cx="15722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0" i="0" u="none" strike="noStrike" dirty="0" err="1">
                  <a:effectLst/>
                  <a:latin typeface="Arial" panose="020B0604020202020204" pitchFamily="34" charset="0"/>
                </a:rPr>
                <a:t>Nguyễn</a:t>
              </a:r>
              <a:r>
                <a:rPr lang="en-US" sz="1800" b="0" i="0" u="none" strike="noStrike" dirty="0">
                  <a:effectLst/>
                  <a:latin typeface="Arial" panose="020B0604020202020204" pitchFamily="34" charset="0"/>
                </a:rPr>
                <a:t> </a:t>
              </a:r>
              <a:r>
                <a:rPr lang="en-US" sz="1800" b="0" i="0" u="none" strike="noStrike" dirty="0" err="1">
                  <a:effectLst/>
                  <a:latin typeface="Arial" panose="020B0604020202020204" pitchFamily="34" charset="0"/>
                </a:rPr>
                <a:t>Thị</a:t>
              </a:r>
              <a:r>
                <a:rPr lang="en-US" sz="1800" b="0" i="0" u="none" strike="noStrike" dirty="0">
                  <a:effectLst/>
                  <a:latin typeface="Arial" panose="020B0604020202020204" pitchFamily="34" charset="0"/>
                </a:rPr>
                <a:t> Thành Tin</a:t>
              </a:r>
              <a:r>
                <a:rPr lang="en-US" dirty="0"/>
                <a:t> </a:t>
              </a:r>
            </a:p>
          </p:txBody>
        </p:sp>
        <p:sp useBgFill="1">
          <p:nvSpPr>
            <p:cNvPr id="12" name="Oval 11">
              <a:extLst>
                <a:ext uri="{FF2B5EF4-FFF2-40B4-BE49-F238E27FC236}">
                  <a16:creationId xmlns:a16="http://schemas.microsoft.com/office/drawing/2014/main" xmlns="" id="{81834EDB-B137-2541-85DF-DDC86AC887B8}"/>
                </a:ext>
              </a:extLst>
            </p:cNvPr>
            <p:cNvSpPr/>
            <p:nvPr/>
          </p:nvSpPr>
          <p:spPr>
            <a:xfrm>
              <a:off x="-2700691" y="-1702395"/>
              <a:ext cx="10744200" cy="9144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531883-316B-953F-B040-B4A93EB675C6}"/>
              </a:ext>
            </a:extLst>
          </p:cNvPr>
          <p:cNvGrpSpPr/>
          <p:nvPr/>
        </p:nvGrpSpPr>
        <p:grpSpPr>
          <a:xfrm>
            <a:off x="191445" y="1487743"/>
            <a:ext cx="4959927" cy="3882513"/>
            <a:chOff x="-452740" y="-153222"/>
            <a:chExt cx="13097480" cy="3882513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87EABF2C-DB57-8BAE-983F-B0A4BD1337DE}"/>
                </a:ext>
              </a:extLst>
            </p:cNvPr>
            <p:cNvGrpSpPr/>
            <p:nvPr/>
          </p:nvGrpSpPr>
          <p:grpSpPr>
            <a:xfrm rot="1063868">
              <a:off x="-452740" y="-148425"/>
              <a:ext cx="13097480" cy="3877716"/>
              <a:chOff x="1855639" y="5150322"/>
              <a:chExt cx="6706990" cy="1828351"/>
            </a:xfrm>
          </p:grpSpPr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xmlns="" id="{188AF9DE-7B6D-396E-7539-F572675E3603}"/>
                  </a:ext>
                </a:extLst>
              </p:cNvPr>
              <p:cNvSpPr txBox="1"/>
              <p:nvPr/>
            </p:nvSpPr>
            <p:spPr>
              <a:xfrm rot="20527286">
                <a:off x="1874204" y="5164707"/>
                <a:ext cx="6688425" cy="181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2200">
                    <a:ln w="190500">
                      <a:solidFill>
                        <a:schemeClr val="bg1"/>
                      </a:solidFill>
                    </a:ln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Khởi động</a:t>
                </a:r>
                <a:endParaRPr lang="en-US" sz="122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DDFA9950-6D45-A4E2-0624-93D21E458CFE}"/>
                  </a:ext>
                </a:extLst>
              </p:cNvPr>
              <p:cNvSpPr txBox="1"/>
              <p:nvPr/>
            </p:nvSpPr>
            <p:spPr>
              <a:xfrm rot="20527286">
                <a:off x="1855639" y="5150322"/>
                <a:ext cx="6688425" cy="1813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12200" dirty="0">
                    <a:ln w="0"/>
                    <a:solidFill>
                      <a:srgbClr val="FF0000"/>
                    </a:solidFill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Khởi động</a:t>
                </a:r>
                <a:endParaRPr lang="en-US" sz="122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D3045231-BDCA-966F-6937-9C7F21E05A72}"/>
                </a:ext>
              </a:extLst>
            </p:cNvPr>
            <p:cNvSpPr txBox="1"/>
            <p:nvPr/>
          </p:nvSpPr>
          <p:spPr>
            <a:xfrm rot="21591154">
              <a:off x="-434615" y="-153222"/>
              <a:ext cx="13061226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122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Khởi động</a:t>
              </a:r>
              <a:endParaRPr lang="en-US" sz="122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5" name="Picture 14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B83F22DE-EAA1-4516-3F51-72558848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703"/>
          <a:stretch/>
        </p:blipFill>
        <p:spPr>
          <a:xfrm rot="2162033" flipH="1">
            <a:off x="7116327" y="5062154"/>
            <a:ext cx="1854364" cy="2028036"/>
          </a:xfrm>
          <a:prstGeom prst="rect">
            <a:avLst/>
          </a:prstGeom>
        </p:spPr>
      </p:pic>
      <p:pic>
        <p:nvPicPr>
          <p:cNvPr id="16" name="Picture 15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0F238DDC-2CDB-AA62-DBB2-585844D11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b="48215"/>
          <a:stretch/>
        </p:blipFill>
        <p:spPr>
          <a:xfrm rot="151413">
            <a:off x="10645342" y="2493274"/>
            <a:ext cx="1595931" cy="18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4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1AE1706-68D3-F551-6C6A-D4B55033D5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xmlns="" id="{58E158FC-F8CE-7039-8455-9D5BBE46BFEB}"/>
              </a:ext>
            </a:extLst>
          </p:cNvPr>
          <p:cNvGrpSpPr/>
          <p:nvPr/>
        </p:nvGrpSpPr>
        <p:grpSpPr>
          <a:xfrm rot="5400000">
            <a:off x="4517859" y="-4084723"/>
            <a:ext cx="3156282" cy="11614486"/>
            <a:chOff x="731197" y="2586538"/>
            <a:chExt cx="2384620" cy="2813564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xmlns="" id="{F5939021-BD69-ED42-F93E-AB1755ED7768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9" name="Rectangle 6">
                <a:extLst>
                  <a:ext uri="{FF2B5EF4-FFF2-40B4-BE49-F238E27FC236}">
                    <a16:creationId xmlns:a16="http://schemas.microsoft.com/office/drawing/2014/main" xmlns="" id="{DE50380A-4B52-4698-6E0F-268E90528623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xmlns="" id="{36C7B8B3-D00E-6AD5-E513-7AE7E7034DC5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xmlns="" id="{5CC7EB1A-3A6D-1CF9-E129-893B26FD92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8">
              <a:extLst>
                <a:ext uri="{FF2B5EF4-FFF2-40B4-BE49-F238E27FC236}">
                  <a16:creationId xmlns:a16="http://schemas.microsoft.com/office/drawing/2014/main" xmlns="" id="{BDC93E2D-C716-1609-44DA-F0B7022ADC3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7A364A1-277A-86BB-561D-5BB8CD9A557E}"/>
              </a:ext>
            </a:extLst>
          </p:cNvPr>
          <p:cNvSpPr txBox="1"/>
          <p:nvPr/>
        </p:nvSpPr>
        <p:spPr>
          <a:xfrm>
            <a:off x="519733" y="191622"/>
            <a:ext cx="11413958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200" b="1">
                <a:solidFill>
                  <a:schemeClr val="bg1"/>
                </a:solidFill>
              </a:rPr>
              <a:t>Đội 1: </a:t>
            </a:r>
          </a:p>
          <a:p>
            <a:pPr algn="just">
              <a:lnSpc>
                <a:spcPct val="120000"/>
              </a:lnSpc>
            </a:pPr>
            <a:r>
              <a:rPr lang="en-US" sz="5200">
                <a:solidFill>
                  <a:schemeClr val="bg1"/>
                </a:solidFill>
              </a:rPr>
              <a:t>Sắp xếp các số theo thứ tự từ </a:t>
            </a:r>
            <a:r>
              <a:rPr lang="en-US" sz="5200" i="1">
                <a:solidFill>
                  <a:schemeClr val="bg1"/>
                </a:solidFill>
              </a:rPr>
              <a:t>lớn đến bé</a:t>
            </a:r>
            <a:r>
              <a:rPr lang="en-US" sz="5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66DE24-18E3-879C-39C9-6803395AC9CA}"/>
              </a:ext>
            </a:extLst>
          </p:cNvPr>
          <p:cNvSpPr txBox="1"/>
          <p:nvPr/>
        </p:nvSpPr>
        <p:spPr>
          <a:xfrm>
            <a:off x="626697" y="2233331"/>
            <a:ext cx="3621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1 060 785;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225DB90-6732-0100-026F-EE70C4ABCD9E}"/>
              </a:ext>
            </a:extLst>
          </p:cNvPr>
          <p:cNvSpPr txBox="1"/>
          <p:nvPr/>
        </p:nvSpPr>
        <p:spPr>
          <a:xfrm>
            <a:off x="4014555" y="2233330"/>
            <a:ext cx="31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514 303;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7D7F4E-29F5-0931-8174-8B3534A333D8}"/>
              </a:ext>
            </a:extLst>
          </p:cNvPr>
          <p:cNvSpPr txBox="1"/>
          <p:nvPr/>
        </p:nvSpPr>
        <p:spPr>
          <a:xfrm>
            <a:off x="6763214" y="2233330"/>
            <a:ext cx="31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512 785;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0A0C7BF-BA31-1509-7FED-872BBB6733A1}"/>
              </a:ext>
            </a:extLst>
          </p:cNvPr>
          <p:cNvSpPr txBox="1"/>
          <p:nvPr/>
        </p:nvSpPr>
        <p:spPr>
          <a:xfrm>
            <a:off x="9596434" y="2233329"/>
            <a:ext cx="2226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9 827.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06069D69-CC91-159E-0053-73AC8FC9D25D}"/>
              </a:ext>
            </a:extLst>
          </p:cNvPr>
          <p:cNvGrpSpPr/>
          <p:nvPr/>
        </p:nvGrpSpPr>
        <p:grpSpPr>
          <a:xfrm>
            <a:off x="526191" y="2207777"/>
            <a:ext cx="11280632" cy="1019744"/>
            <a:chOff x="519736" y="5176171"/>
            <a:chExt cx="11280632" cy="101974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E0EBF0C1-9DA5-0726-75B6-94EE41AC155A}"/>
                </a:ext>
              </a:extLst>
            </p:cNvPr>
            <p:cNvSpPr/>
            <p:nvPr/>
          </p:nvSpPr>
          <p:spPr>
            <a:xfrm>
              <a:off x="519736" y="5176171"/>
              <a:ext cx="11120445" cy="101563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49A1810-080E-AFDA-E3B3-8916D8C2191E}"/>
                </a:ext>
              </a:extLst>
            </p:cNvPr>
            <p:cNvSpPr txBox="1"/>
            <p:nvPr/>
          </p:nvSpPr>
          <p:spPr>
            <a:xfrm>
              <a:off x="604353" y="5180252"/>
              <a:ext cx="36219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1 060 785;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E8913C66-0A6F-7F4F-C03C-F42E63C1AEA3}"/>
                </a:ext>
              </a:extLst>
            </p:cNvPr>
            <p:cNvSpPr txBox="1"/>
            <p:nvPr/>
          </p:nvSpPr>
          <p:spPr>
            <a:xfrm>
              <a:off x="3992211" y="5180251"/>
              <a:ext cx="3146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514 303;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EC8073BF-446F-B2FF-9087-9CF41BC98BF3}"/>
                </a:ext>
              </a:extLst>
            </p:cNvPr>
            <p:cNvSpPr txBox="1"/>
            <p:nvPr/>
          </p:nvSpPr>
          <p:spPr>
            <a:xfrm>
              <a:off x="6740870" y="5180251"/>
              <a:ext cx="3146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512 785;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2F0BF5D4-96CA-5174-BC9B-02C23A57CE25}"/>
                </a:ext>
              </a:extLst>
            </p:cNvPr>
            <p:cNvSpPr txBox="1"/>
            <p:nvPr/>
          </p:nvSpPr>
          <p:spPr>
            <a:xfrm>
              <a:off x="9574090" y="5180250"/>
              <a:ext cx="22262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9 827.</a:t>
              </a:r>
            </a:p>
          </p:txBody>
        </p:sp>
      </p:grpSp>
      <p:grpSp>
        <p:nvGrpSpPr>
          <p:cNvPr id="44" name="Group 10">
            <a:extLst>
              <a:ext uri="{FF2B5EF4-FFF2-40B4-BE49-F238E27FC236}">
                <a16:creationId xmlns:a16="http://schemas.microsoft.com/office/drawing/2014/main" xmlns="" id="{AA29BD30-4F79-F9E9-28B6-4A2D6F5047C8}"/>
              </a:ext>
            </a:extLst>
          </p:cNvPr>
          <p:cNvGrpSpPr/>
          <p:nvPr/>
        </p:nvGrpSpPr>
        <p:grpSpPr>
          <a:xfrm rot="5400000">
            <a:off x="4533748" y="-659729"/>
            <a:ext cx="3156282" cy="11614486"/>
            <a:chOff x="731197" y="2586538"/>
            <a:chExt cx="2384620" cy="2813564"/>
          </a:xfrm>
        </p:grpSpPr>
        <p:grpSp>
          <p:nvGrpSpPr>
            <p:cNvPr id="45" name="Group 7">
              <a:extLst>
                <a:ext uri="{FF2B5EF4-FFF2-40B4-BE49-F238E27FC236}">
                  <a16:creationId xmlns:a16="http://schemas.microsoft.com/office/drawing/2014/main" xmlns="" id="{28EC1422-7013-F22F-FD4C-A26205F93114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48" name="Rectangle 6">
                <a:extLst>
                  <a:ext uri="{FF2B5EF4-FFF2-40B4-BE49-F238E27FC236}">
                    <a16:creationId xmlns:a16="http://schemas.microsoft.com/office/drawing/2014/main" xmlns="" id="{C51879FA-FD37-794B-9277-A258898CBBD2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22">
                <a:extLst>
                  <a:ext uri="{FF2B5EF4-FFF2-40B4-BE49-F238E27FC236}">
                    <a16:creationId xmlns:a16="http://schemas.microsoft.com/office/drawing/2014/main" xmlns="" id="{615A330C-CD7E-D050-5EA1-436C7A2A9230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6" name="Straight Connector 9">
              <a:extLst>
                <a:ext uri="{FF2B5EF4-FFF2-40B4-BE49-F238E27FC236}">
                  <a16:creationId xmlns:a16="http://schemas.microsoft.com/office/drawing/2014/main" xmlns="" id="{06A02111-D505-7598-F80E-298DFEADE31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8">
              <a:extLst>
                <a:ext uri="{FF2B5EF4-FFF2-40B4-BE49-F238E27FC236}">
                  <a16:creationId xmlns:a16="http://schemas.microsoft.com/office/drawing/2014/main" xmlns="" id="{ACA74555-DAFF-8DDE-DE9C-1D11E7AD890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5143CF7-0175-8620-A351-E2ED38B07E95}"/>
              </a:ext>
            </a:extLst>
          </p:cNvPr>
          <p:cNvSpPr txBox="1"/>
          <p:nvPr/>
        </p:nvSpPr>
        <p:spPr>
          <a:xfrm>
            <a:off x="535622" y="3616616"/>
            <a:ext cx="11413958" cy="2020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5200" b="1">
                <a:solidFill>
                  <a:schemeClr val="bg1"/>
                </a:solidFill>
              </a:rPr>
              <a:t>Đội 2: </a:t>
            </a:r>
          </a:p>
          <a:p>
            <a:pPr algn="just">
              <a:lnSpc>
                <a:spcPct val="120000"/>
              </a:lnSpc>
            </a:pPr>
            <a:r>
              <a:rPr lang="en-US" sz="5200">
                <a:solidFill>
                  <a:schemeClr val="bg1"/>
                </a:solidFill>
              </a:rPr>
              <a:t>Sắp xếp các số theo thứ tự từ </a:t>
            </a:r>
            <a:r>
              <a:rPr lang="en-US" sz="5200" i="1">
                <a:solidFill>
                  <a:schemeClr val="bg1"/>
                </a:solidFill>
              </a:rPr>
              <a:t>bé đến lớn</a:t>
            </a:r>
            <a:r>
              <a:rPr lang="en-US" sz="5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5F49833A-F6FD-DEEE-EF18-CBC29B81A684}"/>
              </a:ext>
            </a:extLst>
          </p:cNvPr>
          <p:cNvSpPr txBox="1"/>
          <p:nvPr/>
        </p:nvSpPr>
        <p:spPr>
          <a:xfrm>
            <a:off x="8214217" y="5724190"/>
            <a:ext cx="3621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1 060 785.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5C16055B-BFD5-9787-32B9-047AC94FCC31}"/>
              </a:ext>
            </a:extLst>
          </p:cNvPr>
          <p:cNvSpPr txBox="1"/>
          <p:nvPr/>
        </p:nvSpPr>
        <p:spPr>
          <a:xfrm>
            <a:off x="5424200" y="5704763"/>
            <a:ext cx="31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514 303;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A88DCDDE-5CD2-7207-E6C6-9D051D51F156}"/>
              </a:ext>
            </a:extLst>
          </p:cNvPr>
          <p:cNvSpPr txBox="1"/>
          <p:nvPr/>
        </p:nvSpPr>
        <p:spPr>
          <a:xfrm>
            <a:off x="2626029" y="5680106"/>
            <a:ext cx="3146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512 785;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753015CB-BA02-6470-0A99-7EBE44E83095}"/>
              </a:ext>
            </a:extLst>
          </p:cNvPr>
          <p:cNvSpPr txBox="1"/>
          <p:nvPr/>
        </p:nvSpPr>
        <p:spPr>
          <a:xfrm>
            <a:off x="638145" y="5673421"/>
            <a:ext cx="22262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9 827;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1531083D-20B0-1AE7-610F-ACBFCCD57BE0}"/>
              </a:ext>
            </a:extLst>
          </p:cNvPr>
          <p:cNvGrpSpPr/>
          <p:nvPr/>
        </p:nvGrpSpPr>
        <p:grpSpPr>
          <a:xfrm>
            <a:off x="546163" y="5619330"/>
            <a:ext cx="11276549" cy="1045097"/>
            <a:chOff x="519736" y="5165015"/>
            <a:chExt cx="11276549" cy="1045097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22E88883-B167-654C-AA8B-5B6611F6DBA6}"/>
                </a:ext>
              </a:extLst>
            </p:cNvPr>
            <p:cNvSpPr/>
            <p:nvPr/>
          </p:nvSpPr>
          <p:spPr>
            <a:xfrm>
              <a:off x="519736" y="5176171"/>
              <a:ext cx="11120445" cy="101563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F60FFD98-92BD-EF4E-3191-FF25FB18CDA2}"/>
                </a:ext>
              </a:extLst>
            </p:cNvPr>
            <p:cNvSpPr txBox="1"/>
            <p:nvPr/>
          </p:nvSpPr>
          <p:spPr>
            <a:xfrm>
              <a:off x="8174344" y="5194449"/>
              <a:ext cx="36219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1 060 785.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4A0DC125-DD7B-3A0D-3992-9C16C56E9B15}"/>
                </a:ext>
              </a:extLst>
            </p:cNvPr>
            <p:cNvSpPr txBox="1"/>
            <p:nvPr/>
          </p:nvSpPr>
          <p:spPr>
            <a:xfrm>
              <a:off x="5423373" y="5165015"/>
              <a:ext cx="3146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514 303;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B66DBB53-DFFF-92E3-6CB8-12D5D9FD0CDB}"/>
                </a:ext>
              </a:extLst>
            </p:cNvPr>
            <p:cNvSpPr txBox="1"/>
            <p:nvPr/>
          </p:nvSpPr>
          <p:spPr>
            <a:xfrm>
              <a:off x="2604806" y="5180251"/>
              <a:ext cx="314652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512 785;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95FCA514-676E-758E-2053-0D8B3EC976A3}"/>
                </a:ext>
              </a:extLst>
            </p:cNvPr>
            <p:cNvSpPr txBox="1"/>
            <p:nvPr/>
          </p:nvSpPr>
          <p:spPr>
            <a:xfrm>
              <a:off x="536458" y="5165015"/>
              <a:ext cx="222627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>
                  <a:solidFill>
                    <a:srgbClr val="FF0000"/>
                  </a:solidFill>
                </a:rPr>
                <a:t>9 827;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6140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75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2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50" grpId="0"/>
      <p:bldP spid="51" grpId="0"/>
      <p:bldP spid="52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A79A9D7-957A-AD59-AE63-F37B106DD450}"/>
              </a:ext>
            </a:extLst>
          </p:cNvPr>
          <p:cNvSpPr/>
          <p:nvPr/>
        </p:nvSpPr>
        <p:spPr>
          <a:xfrm>
            <a:off x="1549911" y="81475"/>
            <a:ext cx="9119734" cy="71936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27F5DB85-3A31-7B9C-CEE0-4963A07961CA}"/>
              </a:ext>
            </a:extLst>
          </p:cNvPr>
          <p:cNvSpPr/>
          <p:nvPr/>
        </p:nvSpPr>
        <p:spPr>
          <a:xfrm>
            <a:off x="218421" y="882316"/>
            <a:ext cx="11755160" cy="5765825"/>
          </a:xfrm>
          <a:custGeom>
            <a:avLst/>
            <a:gdLst>
              <a:gd name="connsiteX0" fmla="*/ 0 w 11755160"/>
              <a:gd name="connsiteY0" fmla="*/ 960990 h 5765825"/>
              <a:gd name="connsiteX1" fmla="*/ 960990 w 11755160"/>
              <a:gd name="connsiteY1" fmla="*/ 0 h 5765825"/>
              <a:gd name="connsiteX2" fmla="*/ 10794170 w 11755160"/>
              <a:gd name="connsiteY2" fmla="*/ 0 h 5765825"/>
              <a:gd name="connsiteX3" fmla="*/ 11755160 w 11755160"/>
              <a:gd name="connsiteY3" fmla="*/ 960990 h 5765825"/>
              <a:gd name="connsiteX4" fmla="*/ 11755160 w 11755160"/>
              <a:gd name="connsiteY4" fmla="*/ 4804835 h 5765825"/>
              <a:gd name="connsiteX5" fmla="*/ 10794170 w 11755160"/>
              <a:gd name="connsiteY5" fmla="*/ 5765825 h 5765825"/>
              <a:gd name="connsiteX6" fmla="*/ 960990 w 11755160"/>
              <a:gd name="connsiteY6" fmla="*/ 5765825 h 5765825"/>
              <a:gd name="connsiteX7" fmla="*/ 0 w 11755160"/>
              <a:gd name="connsiteY7" fmla="*/ 4804835 h 5765825"/>
              <a:gd name="connsiteX8" fmla="*/ 0 w 11755160"/>
              <a:gd name="connsiteY8" fmla="*/ 960990 h 57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160" h="5765825" fill="none" extrusionOk="0">
                <a:moveTo>
                  <a:pt x="0" y="960990"/>
                </a:moveTo>
                <a:cubicBezTo>
                  <a:pt x="-35603" y="424491"/>
                  <a:pt x="491675" y="50234"/>
                  <a:pt x="960990" y="0"/>
                </a:cubicBezTo>
                <a:cubicBezTo>
                  <a:pt x="5547749" y="130954"/>
                  <a:pt x="6802011" y="43574"/>
                  <a:pt x="10794170" y="0"/>
                </a:cubicBezTo>
                <a:cubicBezTo>
                  <a:pt x="11374299" y="76076"/>
                  <a:pt x="11789794" y="472675"/>
                  <a:pt x="11755160" y="960990"/>
                </a:cubicBezTo>
                <a:cubicBezTo>
                  <a:pt x="11604721" y="2062251"/>
                  <a:pt x="11841039" y="3560862"/>
                  <a:pt x="11755160" y="4804835"/>
                </a:cubicBezTo>
                <a:cubicBezTo>
                  <a:pt x="11680732" y="5347797"/>
                  <a:pt x="11315659" y="5759442"/>
                  <a:pt x="10794170" y="5765825"/>
                </a:cubicBezTo>
                <a:cubicBezTo>
                  <a:pt x="6020585" y="5921022"/>
                  <a:pt x="5704736" y="5928845"/>
                  <a:pt x="960990" y="5765825"/>
                </a:cubicBezTo>
                <a:cubicBezTo>
                  <a:pt x="437654" y="5665669"/>
                  <a:pt x="-75370" y="5379584"/>
                  <a:pt x="0" y="4804835"/>
                </a:cubicBezTo>
                <a:cubicBezTo>
                  <a:pt x="64656" y="3408167"/>
                  <a:pt x="-17807" y="2879489"/>
                  <a:pt x="0" y="960990"/>
                </a:cubicBezTo>
                <a:close/>
              </a:path>
              <a:path w="11755160" h="5765825" stroke="0" extrusionOk="0">
                <a:moveTo>
                  <a:pt x="0" y="960990"/>
                </a:moveTo>
                <a:cubicBezTo>
                  <a:pt x="-9573" y="424345"/>
                  <a:pt x="397213" y="12399"/>
                  <a:pt x="960990" y="0"/>
                </a:cubicBezTo>
                <a:cubicBezTo>
                  <a:pt x="2058721" y="132882"/>
                  <a:pt x="8990174" y="-84951"/>
                  <a:pt x="10794170" y="0"/>
                </a:cubicBezTo>
                <a:cubicBezTo>
                  <a:pt x="11250157" y="73001"/>
                  <a:pt x="11746253" y="479479"/>
                  <a:pt x="11755160" y="960990"/>
                </a:cubicBezTo>
                <a:cubicBezTo>
                  <a:pt x="11775347" y="2504489"/>
                  <a:pt x="11907640" y="3935306"/>
                  <a:pt x="11755160" y="4804835"/>
                </a:cubicBezTo>
                <a:cubicBezTo>
                  <a:pt x="11819676" y="5343229"/>
                  <a:pt x="11344265" y="5725992"/>
                  <a:pt x="10794170" y="5765825"/>
                </a:cubicBezTo>
                <a:cubicBezTo>
                  <a:pt x="7680056" y="5853464"/>
                  <a:pt x="4203199" y="5693146"/>
                  <a:pt x="960990" y="5765825"/>
                </a:cubicBezTo>
                <a:cubicBezTo>
                  <a:pt x="427168" y="5736433"/>
                  <a:pt x="-39236" y="5390102"/>
                  <a:pt x="0" y="4804835"/>
                </a:cubicBezTo>
                <a:cubicBezTo>
                  <a:pt x="-38581" y="3685603"/>
                  <a:pt x="63341" y="2403183"/>
                  <a:pt x="0" y="9609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AF49FF-A5A5-AB80-6DB9-9C8DFC677DA6}"/>
              </a:ext>
            </a:extLst>
          </p:cNvPr>
          <p:cNvGrpSpPr/>
          <p:nvPr/>
        </p:nvGrpSpPr>
        <p:grpSpPr>
          <a:xfrm>
            <a:off x="891005" y="-1"/>
            <a:ext cx="658906" cy="1682445"/>
            <a:chOff x="4962741" y="0"/>
            <a:chExt cx="805921" cy="1636295"/>
          </a:xfrm>
          <a:solidFill>
            <a:schemeClr val="accent2">
              <a:lumMod val="5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A95A548-BB27-DFEC-CBDE-3214BBD675CF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A8EAD83-1F37-75D7-00A4-6A8124ADA29B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76D42E-A3AC-0BF6-2DF3-DF7A12005775}"/>
              </a:ext>
            </a:extLst>
          </p:cNvPr>
          <p:cNvGrpSpPr/>
          <p:nvPr/>
        </p:nvGrpSpPr>
        <p:grpSpPr>
          <a:xfrm>
            <a:off x="10656656" y="-1"/>
            <a:ext cx="658907" cy="1682445"/>
            <a:chOff x="9538275" y="-33324"/>
            <a:chExt cx="805921" cy="1669618"/>
          </a:xfrm>
          <a:solidFill>
            <a:schemeClr val="accent2">
              <a:lumMod val="5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30B537E-193D-5F92-D814-F8BFFB8ED68E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C7D03B6-172E-33BE-6FB0-3CD993F48CC7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D9612C-6BF8-6216-51A2-9F341CEBFE45}"/>
              </a:ext>
            </a:extLst>
          </p:cNvPr>
          <p:cNvSpPr txBox="1"/>
          <p:nvPr/>
        </p:nvSpPr>
        <p:spPr>
          <a:xfrm>
            <a:off x="1958958" y="1068425"/>
            <a:ext cx="8917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1 060 785; 514 303; 512 785; 9 827.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3662B0-953A-086B-DB03-12410177FBEA}"/>
              </a:ext>
            </a:extLst>
          </p:cNvPr>
          <p:cNvSpPr txBox="1"/>
          <p:nvPr/>
        </p:nvSpPr>
        <p:spPr>
          <a:xfrm>
            <a:off x="678705" y="1831504"/>
            <a:ext cx="1083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Số lớn nhất: </a:t>
            </a:r>
            <a:r>
              <a:rPr lang="en-US" sz="3600">
                <a:solidFill>
                  <a:srgbClr val="FF0000"/>
                </a:solidFill>
              </a:rPr>
              <a:t>1 060 785 </a:t>
            </a:r>
            <a:r>
              <a:rPr lang="en-US" sz="3600"/>
              <a:t>(số có nhiều chữ số nhất), viết số ở bên trái.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CB6281-E639-B84F-8F5A-38D712DB98B6}"/>
              </a:ext>
            </a:extLst>
          </p:cNvPr>
          <p:cNvSpPr txBox="1"/>
          <p:nvPr/>
        </p:nvSpPr>
        <p:spPr>
          <a:xfrm>
            <a:off x="667599" y="3014894"/>
            <a:ext cx="1152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Số bé nhất: </a:t>
            </a:r>
            <a:r>
              <a:rPr lang="en-US" sz="3600">
                <a:solidFill>
                  <a:srgbClr val="FF0000"/>
                </a:solidFill>
              </a:rPr>
              <a:t>9 827 </a:t>
            </a:r>
            <a:r>
              <a:rPr lang="en-US" sz="3600"/>
              <a:t>(số có ít chữ số nhất), viết số ở bên phải, chừa khoảng trống để viết hai số còn lại.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A4C596-9F1E-4823-8CA3-BC68BB073D33}"/>
              </a:ext>
            </a:extLst>
          </p:cNvPr>
          <p:cNvSpPr txBox="1"/>
          <p:nvPr/>
        </p:nvSpPr>
        <p:spPr>
          <a:xfrm>
            <a:off x="667596" y="4156527"/>
            <a:ext cx="1130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Số lớn hơn trong hai số còn lại: </a:t>
            </a:r>
            <a:r>
              <a:rPr lang="en-US" sz="3600">
                <a:solidFill>
                  <a:srgbClr val="FF0000"/>
                </a:solidFill>
              </a:rPr>
              <a:t>514 303 </a:t>
            </a:r>
            <a:r>
              <a:rPr lang="en-US" sz="3600"/>
              <a:t>(có 4 &gt; 2), viết vào khoảng trống bên trái.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B6A5A2-3519-DD48-5A92-BAE081D8EA74}"/>
              </a:ext>
            </a:extLst>
          </p:cNvPr>
          <p:cNvSpPr txBox="1"/>
          <p:nvPr/>
        </p:nvSpPr>
        <p:spPr>
          <a:xfrm>
            <a:off x="667594" y="5298160"/>
            <a:ext cx="1042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/>
              <a:t>- Số bé hơn: </a:t>
            </a:r>
            <a:r>
              <a:rPr lang="en-US" sz="3600">
                <a:solidFill>
                  <a:srgbClr val="FF0000"/>
                </a:solidFill>
              </a:rPr>
              <a:t>512 785 </a:t>
            </a:r>
            <a:r>
              <a:rPr lang="en-US" sz="3600"/>
              <a:t>(có 2 &gt; 4), viết vào khoảng trống bên phải.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B966FB4-B002-5C3C-0972-72B465379367}"/>
              </a:ext>
            </a:extLst>
          </p:cNvPr>
          <p:cNvSpPr txBox="1"/>
          <p:nvPr/>
        </p:nvSpPr>
        <p:spPr>
          <a:xfrm>
            <a:off x="1958958" y="114982"/>
            <a:ext cx="8692313" cy="61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latin typeface="UTM Edwardian" panose="02040603050506020204" pitchFamily="18" charset="0"/>
              </a:rPr>
              <a:t>Sắp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xếp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các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số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theo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thứ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tự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từ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lớn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đến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bé</a:t>
            </a:r>
            <a:r>
              <a:rPr lang="en-US" sz="3200" dirty="0">
                <a:latin typeface="UTM Edwardian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1120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4" grpId="0"/>
      <p:bldP spid="25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1A79A9D7-957A-AD59-AE63-F37B106DD450}"/>
              </a:ext>
            </a:extLst>
          </p:cNvPr>
          <p:cNvSpPr/>
          <p:nvPr/>
        </p:nvSpPr>
        <p:spPr>
          <a:xfrm>
            <a:off x="1549911" y="81475"/>
            <a:ext cx="9119734" cy="71936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27F5DB85-3A31-7B9C-CEE0-4963A07961CA}"/>
              </a:ext>
            </a:extLst>
          </p:cNvPr>
          <p:cNvSpPr/>
          <p:nvPr/>
        </p:nvSpPr>
        <p:spPr>
          <a:xfrm>
            <a:off x="218421" y="882316"/>
            <a:ext cx="11755160" cy="5765825"/>
          </a:xfrm>
          <a:custGeom>
            <a:avLst/>
            <a:gdLst>
              <a:gd name="connsiteX0" fmla="*/ 0 w 11755160"/>
              <a:gd name="connsiteY0" fmla="*/ 960990 h 5765825"/>
              <a:gd name="connsiteX1" fmla="*/ 960990 w 11755160"/>
              <a:gd name="connsiteY1" fmla="*/ 0 h 5765825"/>
              <a:gd name="connsiteX2" fmla="*/ 10794170 w 11755160"/>
              <a:gd name="connsiteY2" fmla="*/ 0 h 5765825"/>
              <a:gd name="connsiteX3" fmla="*/ 11755160 w 11755160"/>
              <a:gd name="connsiteY3" fmla="*/ 960990 h 5765825"/>
              <a:gd name="connsiteX4" fmla="*/ 11755160 w 11755160"/>
              <a:gd name="connsiteY4" fmla="*/ 4804835 h 5765825"/>
              <a:gd name="connsiteX5" fmla="*/ 10794170 w 11755160"/>
              <a:gd name="connsiteY5" fmla="*/ 5765825 h 5765825"/>
              <a:gd name="connsiteX6" fmla="*/ 960990 w 11755160"/>
              <a:gd name="connsiteY6" fmla="*/ 5765825 h 5765825"/>
              <a:gd name="connsiteX7" fmla="*/ 0 w 11755160"/>
              <a:gd name="connsiteY7" fmla="*/ 4804835 h 5765825"/>
              <a:gd name="connsiteX8" fmla="*/ 0 w 11755160"/>
              <a:gd name="connsiteY8" fmla="*/ 960990 h 5765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5160" h="5765825" fill="none" extrusionOk="0">
                <a:moveTo>
                  <a:pt x="0" y="960990"/>
                </a:moveTo>
                <a:cubicBezTo>
                  <a:pt x="-35603" y="424491"/>
                  <a:pt x="491675" y="50234"/>
                  <a:pt x="960990" y="0"/>
                </a:cubicBezTo>
                <a:cubicBezTo>
                  <a:pt x="5547749" y="130954"/>
                  <a:pt x="6802011" y="43574"/>
                  <a:pt x="10794170" y="0"/>
                </a:cubicBezTo>
                <a:cubicBezTo>
                  <a:pt x="11374299" y="76076"/>
                  <a:pt x="11789794" y="472675"/>
                  <a:pt x="11755160" y="960990"/>
                </a:cubicBezTo>
                <a:cubicBezTo>
                  <a:pt x="11604721" y="2062251"/>
                  <a:pt x="11841039" y="3560862"/>
                  <a:pt x="11755160" y="4804835"/>
                </a:cubicBezTo>
                <a:cubicBezTo>
                  <a:pt x="11680732" y="5347797"/>
                  <a:pt x="11315659" y="5759442"/>
                  <a:pt x="10794170" y="5765825"/>
                </a:cubicBezTo>
                <a:cubicBezTo>
                  <a:pt x="6020585" y="5921022"/>
                  <a:pt x="5704736" y="5928845"/>
                  <a:pt x="960990" y="5765825"/>
                </a:cubicBezTo>
                <a:cubicBezTo>
                  <a:pt x="437654" y="5665669"/>
                  <a:pt x="-75370" y="5379584"/>
                  <a:pt x="0" y="4804835"/>
                </a:cubicBezTo>
                <a:cubicBezTo>
                  <a:pt x="64656" y="3408167"/>
                  <a:pt x="-17807" y="2879489"/>
                  <a:pt x="0" y="960990"/>
                </a:cubicBezTo>
                <a:close/>
              </a:path>
              <a:path w="11755160" h="5765825" stroke="0" extrusionOk="0">
                <a:moveTo>
                  <a:pt x="0" y="960990"/>
                </a:moveTo>
                <a:cubicBezTo>
                  <a:pt x="-9573" y="424345"/>
                  <a:pt x="397213" y="12399"/>
                  <a:pt x="960990" y="0"/>
                </a:cubicBezTo>
                <a:cubicBezTo>
                  <a:pt x="2058721" y="132882"/>
                  <a:pt x="8990174" y="-84951"/>
                  <a:pt x="10794170" y="0"/>
                </a:cubicBezTo>
                <a:cubicBezTo>
                  <a:pt x="11250157" y="73001"/>
                  <a:pt x="11746253" y="479479"/>
                  <a:pt x="11755160" y="960990"/>
                </a:cubicBezTo>
                <a:cubicBezTo>
                  <a:pt x="11775347" y="2504489"/>
                  <a:pt x="11907640" y="3935306"/>
                  <a:pt x="11755160" y="4804835"/>
                </a:cubicBezTo>
                <a:cubicBezTo>
                  <a:pt x="11819676" y="5343229"/>
                  <a:pt x="11344265" y="5725992"/>
                  <a:pt x="10794170" y="5765825"/>
                </a:cubicBezTo>
                <a:cubicBezTo>
                  <a:pt x="7680056" y="5853464"/>
                  <a:pt x="4203199" y="5693146"/>
                  <a:pt x="960990" y="5765825"/>
                </a:cubicBezTo>
                <a:cubicBezTo>
                  <a:pt x="427168" y="5736433"/>
                  <a:pt x="-39236" y="5390102"/>
                  <a:pt x="0" y="4804835"/>
                </a:cubicBezTo>
                <a:cubicBezTo>
                  <a:pt x="-38581" y="3685603"/>
                  <a:pt x="63341" y="2403183"/>
                  <a:pt x="0" y="96099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07AF49FF-A5A5-AB80-6DB9-9C8DFC677DA6}"/>
              </a:ext>
            </a:extLst>
          </p:cNvPr>
          <p:cNvGrpSpPr/>
          <p:nvPr/>
        </p:nvGrpSpPr>
        <p:grpSpPr>
          <a:xfrm>
            <a:off x="891005" y="-1"/>
            <a:ext cx="658906" cy="1682445"/>
            <a:chOff x="4962741" y="0"/>
            <a:chExt cx="805921" cy="1636295"/>
          </a:xfrm>
          <a:solidFill>
            <a:schemeClr val="accent2">
              <a:lumMod val="50000"/>
            </a:schemeClr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2A95A548-BB27-DFEC-CBDE-3214BBD675CF}"/>
                </a:ext>
              </a:extLst>
            </p:cNvPr>
            <p:cNvSpPr/>
            <p:nvPr/>
          </p:nvSpPr>
          <p:spPr>
            <a:xfrm>
              <a:off x="4962741" y="1070338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A8EAD83-1F37-75D7-00A4-6A8124ADA29B}"/>
                </a:ext>
              </a:extLst>
            </p:cNvPr>
            <p:cNvSpPr/>
            <p:nvPr/>
          </p:nvSpPr>
          <p:spPr>
            <a:xfrm>
              <a:off x="5211214" y="0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576D42E-A3AC-0BF6-2DF3-DF7A12005775}"/>
              </a:ext>
            </a:extLst>
          </p:cNvPr>
          <p:cNvGrpSpPr/>
          <p:nvPr/>
        </p:nvGrpSpPr>
        <p:grpSpPr>
          <a:xfrm>
            <a:off x="10656656" y="-1"/>
            <a:ext cx="658907" cy="1682445"/>
            <a:chOff x="9538275" y="-33324"/>
            <a:chExt cx="805921" cy="1669618"/>
          </a:xfrm>
          <a:solidFill>
            <a:schemeClr val="accent2">
              <a:lumMod val="50000"/>
            </a:schemeClr>
          </a:solidFill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B30B537E-193D-5F92-D814-F8BFFB8ED68E}"/>
                </a:ext>
              </a:extLst>
            </p:cNvPr>
            <p:cNvSpPr/>
            <p:nvPr/>
          </p:nvSpPr>
          <p:spPr>
            <a:xfrm>
              <a:off x="9538275" y="1070337"/>
              <a:ext cx="805921" cy="565957"/>
            </a:xfrm>
            <a:prstGeom prst="ellipse">
              <a:avLst/>
            </a:prstGeom>
            <a:grp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EC7D03B6-172E-33BE-6FB0-3CD993F48CC7}"/>
                </a:ext>
              </a:extLst>
            </p:cNvPr>
            <p:cNvSpPr/>
            <p:nvPr/>
          </p:nvSpPr>
          <p:spPr>
            <a:xfrm>
              <a:off x="9807077" y="-33324"/>
              <a:ext cx="284204" cy="12670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AD9612C-6BF8-6216-51A2-9F341CEBFE45}"/>
              </a:ext>
            </a:extLst>
          </p:cNvPr>
          <p:cNvSpPr txBox="1"/>
          <p:nvPr/>
        </p:nvSpPr>
        <p:spPr>
          <a:xfrm>
            <a:off x="1958958" y="1068425"/>
            <a:ext cx="8917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9 827; 512 785; 514 303; 1 060 785.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A3662B0-953A-086B-DB03-12410177FBEA}"/>
              </a:ext>
            </a:extLst>
          </p:cNvPr>
          <p:cNvSpPr txBox="1"/>
          <p:nvPr/>
        </p:nvSpPr>
        <p:spPr>
          <a:xfrm>
            <a:off x="558386" y="2794719"/>
            <a:ext cx="108345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Số lớn nhất: </a:t>
            </a:r>
            <a:r>
              <a:rPr lang="en-US" sz="3600">
                <a:solidFill>
                  <a:srgbClr val="FF0000"/>
                </a:solidFill>
              </a:rPr>
              <a:t>1 060 785 </a:t>
            </a:r>
            <a:r>
              <a:rPr lang="en-US" sz="3600"/>
              <a:t>(số có nhiều chữ số nhất), viết số ở bên phải, chừa khoảng trống để viết hai số còn lại.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DCB6281-E639-B84F-8F5A-38D712DB98B6}"/>
              </a:ext>
            </a:extLst>
          </p:cNvPr>
          <p:cNvSpPr txBox="1"/>
          <p:nvPr/>
        </p:nvSpPr>
        <p:spPr>
          <a:xfrm>
            <a:off x="558386" y="2067595"/>
            <a:ext cx="1152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Số bé nhất: </a:t>
            </a:r>
            <a:r>
              <a:rPr lang="en-US" sz="3600">
                <a:solidFill>
                  <a:srgbClr val="FF0000"/>
                </a:solidFill>
              </a:rPr>
              <a:t>9 827 </a:t>
            </a:r>
            <a:r>
              <a:rPr lang="en-US" sz="3600"/>
              <a:t>(số có ít chữ số nhất), viết số ở bên trái.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BA4C596-9F1E-4823-8CA3-BC68BB073D33}"/>
              </a:ext>
            </a:extLst>
          </p:cNvPr>
          <p:cNvSpPr txBox="1"/>
          <p:nvPr/>
        </p:nvSpPr>
        <p:spPr>
          <a:xfrm>
            <a:off x="558386" y="5307970"/>
            <a:ext cx="11305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Số lớn hơn trong hai số còn lại: </a:t>
            </a:r>
            <a:r>
              <a:rPr lang="en-US" sz="3600">
                <a:solidFill>
                  <a:srgbClr val="FF0000"/>
                </a:solidFill>
              </a:rPr>
              <a:t>514 303 </a:t>
            </a:r>
            <a:r>
              <a:rPr lang="en-US" sz="3600"/>
              <a:t>(có 4 &gt; 2), viết vào khoảng trống bên phải.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BB6A5A2-3519-DD48-5A92-BAE081D8EA74}"/>
              </a:ext>
            </a:extLst>
          </p:cNvPr>
          <p:cNvSpPr txBox="1"/>
          <p:nvPr/>
        </p:nvSpPr>
        <p:spPr>
          <a:xfrm>
            <a:off x="569228" y="4026848"/>
            <a:ext cx="10423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/>
              <a:t>- Số bé hơn: </a:t>
            </a:r>
            <a:r>
              <a:rPr lang="en-US" sz="3600">
                <a:solidFill>
                  <a:srgbClr val="FF0000"/>
                </a:solidFill>
              </a:rPr>
              <a:t>512 785 </a:t>
            </a:r>
            <a:r>
              <a:rPr lang="en-US" sz="3600"/>
              <a:t>(có 2 &gt; 4), viết vào khoảng trống bên trái.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B966FB4-B002-5C3C-0972-72B465379367}"/>
              </a:ext>
            </a:extLst>
          </p:cNvPr>
          <p:cNvSpPr txBox="1"/>
          <p:nvPr/>
        </p:nvSpPr>
        <p:spPr>
          <a:xfrm>
            <a:off x="1865220" y="81475"/>
            <a:ext cx="8692313" cy="615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200" dirty="0" err="1">
                <a:latin typeface="UTM Edwardian" panose="02040603050506020204" pitchFamily="18" charset="0"/>
              </a:rPr>
              <a:t>Sắp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xếp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các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số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theo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thứ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tự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từ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bé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đến</a:t>
            </a:r>
            <a:r>
              <a:rPr lang="en-US" sz="3200" dirty="0">
                <a:latin typeface="UTM Edwardian" panose="02040603050506020204" pitchFamily="18" charset="0"/>
              </a:rPr>
              <a:t> </a:t>
            </a:r>
            <a:r>
              <a:rPr lang="en-US" sz="3200" dirty="0" err="1">
                <a:latin typeface="UTM Edwardian" panose="02040603050506020204" pitchFamily="18" charset="0"/>
              </a:rPr>
              <a:t>lớn</a:t>
            </a:r>
            <a:r>
              <a:rPr lang="en-US" sz="3200" dirty="0">
                <a:latin typeface="UTM Edwardian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2436850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24" grpId="0"/>
      <p:bldP spid="25" grpId="0"/>
      <p:bldP spid="26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AAD078-B16C-0F08-6065-7E1AAD4A2064}"/>
              </a:ext>
            </a:extLst>
          </p:cNvPr>
          <p:cNvSpPr/>
          <p:nvPr/>
        </p:nvSpPr>
        <p:spPr>
          <a:xfrm>
            <a:off x="0" y="-17654"/>
            <a:ext cx="12192000" cy="6858000"/>
          </a:xfrm>
          <a:prstGeom prst="rect">
            <a:avLst/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xmlns="" id="{81834EDB-B137-2541-85DF-DDC86AC887B8}"/>
              </a:ext>
            </a:extLst>
          </p:cNvPr>
          <p:cNvSpPr/>
          <p:nvPr/>
        </p:nvSpPr>
        <p:spPr>
          <a:xfrm>
            <a:off x="-2700691" y="-1702395"/>
            <a:ext cx="10744200" cy="9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D6531883-316B-953F-B040-B4A93EB675C6}"/>
              </a:ext>
            </a:extLst>
          </p:cNvPr>
          <p:cNvGrpSpPr/>
          <p:nvPr/>
        </p:nvGrpSpPr>
        <p:grpSpPr>
          <a:xfrm>
            <a:off x="777957" y="920262"/>
            <a:ext cx="6940460" cy="3898679"/>
            <a:chOff x="-7091277" y="-898989"/>
            <a:chExt cx="15401474" cy="3898679"/>
          </a:xfrm>
        </p:grpSpPr>
        <p:grpSp>
          <p:nvGrpSpPr>
            <p:cNvPr id="6" name="Nhóm 5">
              <a:extLst>
                <a:ext uri="{FF2B5EF4-FFF2-40B4-BE49-F238E27FC236}">
                  <a16:creationId xmlns:a16="http://schemas.microsoft.com/office/drawing/2014/main" xmlns="" id="{87EABF2C-DB57-8BAE-983F-B0A4BD1337DE}"/>
                </a:ext>
              </a:extLst>
            </p:cNvPr>
            <p:cNvGrpSpPr/>
            <p:nvPr/>
          </p:nvGrpSpPr>
          <p:grpSpPr>
            <a:xfrm rot="1063868">
              <a:off x="-7091277" y="-898989"/>
              <a:ext cx="15401474" cy="3898679"/>
              <a:chOff x="-1525794" y="5600855"/>
              <a:chExt cx="7886825" cy="1838236"/>
            </a:xfrm>
          </p:grpSpPr>
          <p:sp>
            <p:nvSpPr>
              <p:cNvPr id="8" name="TextBox 12">
                <a:extLst>
                  <a:ext uri="{FF2B5EF4-FFF2-40B4-BE49-F238E27FC236}">
                    <a16:creationId xmlns:a16="http://schemas.microsoft.com/office/drawing/2014/main" xmlns="" id="{188AF9DE-7B6D-396E-7539-F572675E3603}"/>
                  </a:ext>
                </a:extLst>
              </p:cNvPr>
              <p:cNvSpPr txBox="1"/>
              <p:nvPr/>
            </p:nvSpPr>
            <p:spPr>
              <a:xfrm rot="20527286">
                <a:off x="-907894" y="5625124"/>
                <a:ext cx="6688425" cy="1813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200">
                    <a:ln w="190500">
                      <a:solidFill>
                        <a:schemeClr val="bg1"/>
                      </a:solidFill>
                    </a:ln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Luyện tập</a:t>
                </a:r>
                <a:endParaRPr lang="en-US" sz="122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xmlns="" id="{DDFA9950-6D45-A4E2-0624-93D21E458CFE}"/>
                  </a:ext>
                </a:extLst>
              </p:cNvPr>
              <p:cNvSpPr txBox="1"/>
              <p:nvPr/>
            </p:nvSpPr>
            <p:spPr>
              <a:xfrm rot="20527286">
                <a:off x="-1525794" y="5600855"/>
                <a:ext cx="7886825" cy="1813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200">
                    <a:ln w="0"/>
                    <a:solidFill>
                      <a:srgbClr val="FF0000"/>
                    </a:solidFill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Luyện tập</a:t>
                </a:r>
                <a:endParaRPr lang="en-US" sz="122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7" name="TextBox 12">
              <a:extLst>
                <a:ext uri="{FF2B5EF4-FFF2-40B4-BE49-F238E27FC236}">
                  <a16:creationId xmlns:a16="http://schemas.microsoft.com/office/drawing/2014/main" xmlns="" id="{D3045231-BDCA-966F-6937-9C7F21E05A72}"/>
                </a:ext>
              </a:extLst>
            </p:cNvPr>
            <p:cNvSpPr txBox="1"/>
            <p:nvPr/>
          </p:nvSpPr>
          <p:spPr>
            <a:xfrm rot="21591154">
              <a:off x="-6414192" y="-898824"/>
              <a:ext cx="14082086" cy="3847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2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Luyện</a:t>
              </a:r>
              <a:r>
                <a:rPr lang="en-US" sz="122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122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tập</a:t>
              </a:r>
              <a:endParaRPr lang="en-US" sz="122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5" name="Picture 14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B83F22DE-EAA1-4516-3F51-72558848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703"/>
          <a:stretch/>
        </p:blipFill>
        <p:spPr>
          <a:xfrm rot="2162033" flipH="1">
            <a:off x="6664503" y="5062450"/>
            <a:ext cx="1854364" cy="2028036"/>
          </a:xfrm>
          <a:prstGeom prst="rect">
            <a:avLst/>
          </a:prstGeom>
        </p:spPr>
      </p:pic>
      <p:pic>
        <p:nvPicPr>
          <p:cNvPr id="16" name="Picture 15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0F238DDC-2CDB-AA62-DBB2-585844D11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b="48215"/>
          <a:stretch/>
        </p:blipFill>
        <p:spPr>
          <a:xfrm rot="151413">
            <a:off x="10645342" y="2493274"/>
            <a:ext cx="1595931" cy="187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7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284603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E9E4262-A154-D350-5ED6-CB93DC4389A2}"/>
              </a:ext>
            </a:extLst>
          </p:cNvPr>
          <p:cNvGrpSpPr/>
          <p:nvPr/>
        </p:nvGrpSpPr>
        <p:grpSpPr>
          <a:xfrm>
            <a:off x="1388582" y="5006229"/>
            <a:ext cx="10098099" cy="1914748"/>
            <a:chOff x="1775397" y="4526809"/>
            <a:chExt cx="9832461" cy="2469829"/>
          </a:xfrm>
        </p:grpSpPr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xmlns="" id="{4F173ED1-00BB-7714-9E69-1A4C8F7587B2}"/>
                </a:ext>
              </a:extLst>
            </p:cNvPr>
            <p:cNvSpPr txBox="1"/>
            <p:nvPr/>
          </p:nvSpPr>
          <p:spPr>
            <a:xfrm>
              <a:off x="3256931" y="5377258"/>
              <a:ext cx="8350927" cy="107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rgbClr val="E45B2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ĐỌC YÊU CẦU ĐỀ BÀI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DDFA6D2F-363E-28A1-0CBB-FF7A8D88CB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97" r="33134"/>
            <a:stretch/>
          </p:blipFill>
          <p:spPr>
            <a:xfrm>
              <a:off x="1775397" y="4526809"/>
              <a:ext cx="2649148" cy="2469829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8F975FD-55A8-9251-336D-3F8D8CC3874A}"/>
              </a:ext>
            </a:extLst>
          </p:cNvPr>
          <p:cNvSpPr/>
          <p:nvPr/>
        </p:nvSpPr>
        <p:spPr>
          <a:xfrm>
            <a:off x="183308" y="1262953"/>
            <a:ext cx="4896633" cy="78483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CC9A513-D1DA-5DA8-DB99-C3F045EB4C18}"/>
              </a:ext>
            </a:extLst>
          </p:cNvPr>
          <p:cNvSpPr/>
          <p:nvPr/>
        </p:nvSpPr>
        <p:spPr>
          <a:xfrm>
            <a:off x="182880" y="2201641"/>
            <a:ext cx="5885413" cy="78785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0B745-621A-B345-9DC9-8A11DC132D7E}"/>
              </a:ext>
            </a:extLst>
          </p:cNvPr>
          <p:cNvSpPr txBox="1"/>
          <p:nvPr/>
        </p:nvSpPr>
        <p:spPr>
          <a:xfrm>
            <a:off x="505314" y="1280681"/>
            <a:ext cx="489663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a) </a:t>
            </a:r>
            <a:r>
              <a:rPr lang="en-US" sz="4400"/>
              <a:t>488 .?. 488 000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B86E830-43B7-7E91-BFE5-80E498522E7C}"/>
              </a:ext>
            </a:extLst>
          </p:cNvPr>
          <p:cNvSpPr/>
          <p:nvPr/>
        </p:nvSpPr>
        <p:spPr>
          <a:xfrm>
            <a:off x="5300059" y="1293924"/>
            <a:ext cx="5311413" cy="78483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D4A42F-1C19-2366-2110-47AAA646B600}"/>
              </a:ext>
            </a:extLst>
          </p:cNvPr>
          <p:cNvSpPr txBox="1"/>
          <p:nvPr/>
        </p:nvSpPr>
        <p:spPr>
          <a:xfrm>
            <a:off x="5622065" y="1293924"/>
            <a:ext cx="558388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212 785 .?. 221 785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1AFAB8-B8DE-8A4D-1F73-97763476F4C6}"/>
              </a:ext>
            </a:extLst>
          </p:cNvPr>
          <p:cNvSpPr txBox="1"/>
          <p:nvPr/>
        </p:nvSpPr>
        <p:spPr>
          <a:xfrm>
            <a:off x="319460" y="2219368"/>
            <a:ext cx="589727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b) </a:t>
            </a:r>
            <a:r>
              <a:rPr lang="en-US" sz="4400"/>
              <a:t>1 200 485 .?. 845 002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C74092-36A9-2678-22DB-800053726F7B}"/>
              </a:ext>
            </a:extLst>
          </p:cNvPr>
          <p:cNvSpPr/>
          <p:nvPr/>
        </p:nvSpPr>
        <p:spPr>
          <a:xfrm>
            <a:off x="5295637" y="3030154"/>
            <a:ext cx="6157327" cy="78483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28E22B-7678-380C-8137-8126168C283F}"/>
              </a:ext>
            </a:extLst>
          </p:cNvPr>
          <p:cNvSpPr txBox="1"/>
          <p:nvPr/>
        </p:nvSpPr>
        <p:spPr>
          <a:xfrm>
            <a:off x="5295637" y="3060486"/>
            <a:ext cx="615732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68 509 127 .?. 68 541 352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CC1914A-7A69-A57A-94E4-F37CC2A178F8}"/>
              </a:ext>
            </a:extLst>
          </p:cNvPr>
          <p:cNvSpPr/>
          <p:nvPr/>
        </p:nvSpPr>
        <p:spPr>
          <a:xfrm>
            <a:off x="182880" y="3929642"/>
            <a:ext cx="7418472" cy="787856"/>
          </a:xfrm>
          <a:prstGeom prst="roundRect">
            <a:avLst>
              <a:gd name="adj" fmla="val 50000"/>
            </a:avLst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BAB64A7-C6C7-3AE8-6DB7-DC8C5E98043B}"/>
              </a:ext>
            </a:extLst>
          </p:cNvPr>
          <p:cNvSpPr txBox="1"/>
          <p:nvPr/>
        </p:nvSpPr>
        <p:spPr>
          <a:xfrm>
            <a:off x="319460" y="3947369"/>
            <a:ext cx="7418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c) </a:t>
            </a:r>
            <a:r>
              <a:rPr lang="en-US" sz="4400"/>
              <a:t>112 433 611 .?. 112 432 611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97AF0D5-58D4-2EC5-B5FC-E463698B1F1F}"/>
              </a:ext>
            </a:extLst>
          </p:cNvPr>
          <p:cNvSpPr/>
          <p:nvPr/>
        </p:nvSpPr>
        <p:spPr>
          <a:xfrm>
            <a:off x="5295637" y="4790571"/>
            <a:ext cx="6612196" cy="787856"/>
          </a:xfrm>
          <a:prstGeom prst="roundRect">
            <a:avLst>
              <a:gd name="adj" fmla="val 50000"/>
            </a:avLst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84C668B-95A0-BC3E-02D0-CC99D14C4FB2}"/>
              </a:ext>
            </a:extLst>
          </p:cNvPr>
          <p:cNvSpPr txBox="1"/>
          <p:nvPr/>
        </p:nvSpPr>
        <p:spPr>
          <a:xfrm>
            <a:off x="5432217" y="4808298"/>
            <a:ext cx="7418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1 500 000 .?. 1 000 000 + 5</a:t>
            </a:r>
          </a:p>
        </p:txBody>
      </p:sp>
    </p:spTree>
    <p:extLst>
      <p:ext uri="{BB962C8B-B14F-4D97-AF65-F5344CB8AC3E}">
        <p14:creationId xmlns:p14="http://schemas.microsoft.com/office/powerpoint/2010/main" val="23551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284603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48F975FD-55A8-9251-336D-3F8D8CC3874A}"/>
              </a:ext>
            </a:extLst>
          </p:cNvPr>
          <p:cNvSpPr/>
          <p:nvPr/>
        </p:nvSpPr>
        <p:spPr>
          <a:xfrm>
            <a:off x="183308" y="1262953"/>
            <a:ext cx="4896633" cy="784831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ACC9A513-D1DA-5DA8-DB99-C3F045EB4C18}"/>
              </a:ext>
            </a:extLst>
          </p:cNvPr>
          <p:cNvSpPr/>
          <p:nvPr/>
        </p:nvSpPr>
        <p:spPr>
          <a:xfrm>
            <a:off x="182880" y="2201641"/>
            <a:ext cx="5885413" cy="78785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E0B745-621A-B345-9DC9-8A11DC132D7E}"/>
              </a:ext>
            </a:extLst>
          </p:cNvPr>
          <p:cNvSpPr txBox="1"/>
          <p:nvPr/>
        </p:nvSpPr>
        <p:spPr>
          <a:xfrm>
            <a:off x="505314" y="1280681"/>
            <a:ext cx="489663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a) </a:t>
            </a:r>
            <a:r>
              <a:rPr lang="en-US" sz="4400"/>
              <a:t>488 .?. 488 000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9B86E830-43B7-7E91-BFE5-80E498522E7C}"/>
              </a:ext>
            </a:extLst>
          </p:cNvPr>
          <p:cNvSpPr/>
          <p:nvPr/>
        </p:nvSpPr>
        <p:spPr>
          <a:xfrm>
            <a:off x="5300059" y="1293924"/>
            <a:ext cx="5311413" cy="784830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D4A42F-1C19-2366-2110-47AAA646B600}"/>
              </a:ext>
            </a:extLst>
          </p:cNvPr>
          <p:cNvSpPr txBox="1"/>
          <p:nvPr/>
        </p:nvSpPr>
        <p:spPr>
          <a:xfrm>
            <a:off x="5622065" y="1293924"/>
            <a:ext cx="5583884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212 785 .?. 221 785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D1AFAB8-B8DE-8A4D-1F73-97763476F4C6}"/>
              </a:ext>
            </a:extLst>
          </p:cNvPr>
          <p:cNvSpPr txBox="1"/>
          <p:nvPr/>
        </p:nvSpPr>
        <p:spPr>
          <a:xfrm>
            <a:off x="319460" y="2219368"/>
            <a:ext cx="5897273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b) </a:t>
            </a:r>
            <a:r>
              <a:rPr lang="en-US" sz="4400"/>
              <a:t>1 200 485 .?. 845 002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xmlns="" id="{3EC74092-36A9-2678-22DB-800053726F7B}"/>
              </a:ext>
            </a:extLst>
          </p:cNvPr>
          <p:cNvSpPr/>
          <p:nvPr/>
        </p:nvSpPr>
        <p:spPr>
          <a:xfrm>
            <a:off x="5295637" y="3030154"/>
            <a:ext cx="6157327" cy="78483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28E22B-7678-380C-8137-8126168C283F}"/>
              </a:ext>
            </a:extLst>
          </p:cNvPr>
          <p:cNvSpPr txBox="1"/>
          <p:nvPr/>
        </p:nvSpPr>
        <p:spPr>
          <a:xfrm>
            <a:off x="5295637" y="3060486"/>
            <a:ext cx="6157328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68 509 127 .?. 68 541 352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ACC1914A-7A69-A57A-94E4-F37CC2A178F8}"/>
              </a:ext>
            </a:extLst>
          </p:cNvPr>
          <p:cNvSpPr/>
          <p:nvPr/>
        </p:nvSpPr>
        <p:spPr>
          <a:xfrm>
            <a:off x="182880" y="3929642"/>
            <a:ext cx="7418472" cy="787856"/>
          </a:xfrm>
          <a:prstGeom prst="roundRect">
            <a:avLst>
              <a:gd name="adj" fmla="val 50000"/>
            </a:avLst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BAB64A7-C6C7-3AE8-6DB7-DC8C5E98043B}"/>
              </a:ext>
            </a:extLst>
          </p:cNvPr>
          <p:cNvSpPr txBox="1"/>
          <p:nvPr/>
        </p:nvSpPr>
        <p:spPr>
          <a:xfrm>
            <a:off x="319460" y="3947369"/>
            <a:ext cx="7418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FA5A68"/>
                </a:solidFill>
              </a:rPr>
              <a:t>c) </a:t>
            </a:r>
            <a:r>
              <a:rPr lang="en-US" sz="4400"/>
              <a:t>112 433 611 .?. 112 432 611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A97AF0D5-58D4-2EC5-B5FC-E463698B1F1F}"/>
              </a:ext>
            </a:extLst>
          </p:cNvPr>
          <p:cNvSpPr/>
          <p:nvPr/>
        </p:nvSpPr>
        <p:spPr>
          <a:xfrm>
            <a:off x="5295637" y="4790571"/>
            <a:ext cx="6612196" cy="787856"/>
          </a:xfrm>
          <a:prstGeom prst="roundRect">
            <a:avLst>
              <a:gd name="adj" fmla="val 50000"/>
            </a:avLst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84C668B-95A0-BC3E-02D0-CC99D14C4FB2}"/>
              </a:ext>
            </a:extLst>
          </p:cNvPr>
          <p:cNvSpPr txBox="1"/>
          <p:nvPr/>
        </p:nvSpPr>
        <p:spPr>
          <a:xfrm>
            <a:off x="5432217" y="4808298"/>
            <a:ext cx="741847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400" dirty="0"/>
              <a:t>1 500 000 .?. 1 000 000 + 5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72E3E4-AE06-2E38-3B61-19AEC62BF00B}"/>
              </a:ext>
            </a:extLst>
          </p:cNvPr>
          <p:cNvGrpSpPr/>
          <p:nvPr/>
        </p:nvGrpSpPr>
        <p:grpSpPr>
          <a:xfrm>
            <a:off x="1961103" y="5372270"/>
            <a:ext cx="7586170" cy="1151412"/>
            <a:chOff x="868020" y="4620126"/>
            <a:chExt cx="7586170" cy="1151412"/>
          </a:xfrm>
        </p:grpSpPr>
        <p:pic>
          <p:nvPicPr>
            <p:cNvPr id="13" name="Picture 12" descr="Giáo Dục, Học Tập, Học Sinh, Kiến Thức, Học Nhóm, Tải hình PNG 187 -  Free.Vector6.com">
              <a:extLst>
                <a:ext uri="{FF2B5EF4-FFF2-40B4-BE49-F238E27FC236}">
                  <a16:creationId xmlns:a16="http://schemas.microsoft.com/office/drawing/2014/main" xmlns="" id="{B67529B0-E928-4D79-DD51-AA2AEB1C0DA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45"/>
            <a:stretch/>
          </p:blipFill>
          <p:spPr bwMode="auto">
            <a:xfrm>
              <a:off x="868020" y="4620126"/>
              <a:ext cx="2204126" cy="115141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xmlns="" id="{F6DB0D82-6B96-D5EC-1CAB-31F855E619F3}"/>
                </a:ext>
              </a:extLst>
            </p:cNvPr>
            <p:cNvSpPr txBox="1"/>
            <p:nvPr/>
          </p:nvSpPr>
          <p:spPr>
            <a:xfrm>
              <a:off x="2885851" y="4782069"/>
              <a:ext cx="55683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n w="28575">
                    <a:solidFill>
                      <a:schemeClr val="tx1"/>
                    </a:solidFill>
                    <a:prstDash val="solid"/>
                  </a:ln>
                  <a:solidFill>
                    <a:srgbClr val="E45B2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Hoa Nho LNTH" pitchFamily="2" charset="0"/>
                </a:rPr>
                <a:t>CHIA SẺ NHÓM BỐN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469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284603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431AA0B-186A-6405-72A7-ACABAEAF05CE}"/>
              </a:ext>
            </a:extLst>
          </p:cNvPr>
          <p:cNvGrpSpPr/>
          <p:nvPr/>
        </p:nvGrpSpPr>
        <p:grpSpPr>
          <a:xfrm>
            <a:off x="3486680" y="1320040"/>
            <a:ext cx="5218639" cy="802558"/>
            <a:chOff x="183308" y="1262953"/>
            <a:chExt cx="5218639" cy="802558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48F975FD-55A8-9251-336D-3F8D8CC3874A}"/>
                </a:ext>
              </a:extLst>
            </p:cNvPr>
            <p:cNvSpPr/>
            <p:nvPr/>
          </p:nvSpPr>
          <p:spPr>
            <a:xfrm>
              <a:off x="183308" y="1262953"/>
              <a:ext cx="4896633" cy="784831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6E0B745-621A-B345-9DC9-8A11DC132D7E}"/>
                </a:ext>
              </a:extLst>
            </p:cNvPr>
            <p:cNvSpPr txBox="1"/>
            <p:nvPr/>
          </p:nvSpPr>
          <p:spPr>
            <a:xfrm>
              <a:off x="505314" y="1280681"/>
              <a:ext cx="489663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FA5A68"/>
                  </a:solidFill>
                </a:rPr>
                <a:t>a) </a:t>
              </a:r>
              <a:r>
                <a:rPr lang="en-US" sz="4400"/>
                <a:t>488 .?. 488 000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5B48D9-F4FE-BC3B-B525-39360C0EED64}"/>
              </a:ext>
            </a:extLst>
          </p:cNvPr>
          <p:cNvSpPr txBox="1"/>
          <p:nvPr/>
        </p:nvSpPr>
        <p:spPr>
          <a:xfrm>
            <a:off x="1003341" y="2373205"/>
            <a:ext cx="11566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Số có ít chữ số hơn thì bé hơn </a:t>
            </a:r>
            <a:r>
              <a:rPr lang="en-US" sz="4400">
                <a:sym typeface="Wingdings" panose="05000000000000000000" pitchFamily="2" charset="2"/>
              </a:rPr>
              <a:t> 488 &lt; 488 000</a:t>
            </a:r>
            <a:endParaRPr lang="en-US" sz="44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2C67F3-A03E-2915-BED4-AC9802EAB847}"/>
              </a:ext>
            </a:extLst>
          </p:cNvPr>
          <p:cNvGrpSpPr/>
          <p:nvPr/>
        </p:nvGrpSpPr>
        <p:grpSpPr>
          <a:xfrm>
            <a:off x="3486680" y="1302313"/>
            <a:ext cx="4896633" cy="802557"/>
            <a:chOff x="183308" y="1262953"/>
            <a:chExt cx="4896633" cy="802557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539908BF-1D82-0A4E-EF1F-3BB876F9355B}"/>
                </a:ext>
              </a:extLst>
            </p:cNvPr>
            <p:cNvSpPr/>
            <p:nvPr/>
          </p:nvSpPr>
          <p:spPr>
            <a:xfrm>
              <a:off x="183308" y="1262953"/>
              <a:ext cx="4896633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D0BF30-12BF-67B4-FE4F-0A960D3ECDBF}"/>
                </a:ext>
              </a:extLst>
            </p:cNvPr>
            <p:cNvSpPr txBox="1"/>
            <p:nvPr/>
          </p:nvSpPr>
          <p:spPr>
            <a:xfrm>
              <a:off x="994365" y="1280680"/>
              <a:ext cx="4059975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488 &gt; 488 000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6F2C6C10-0BFE-5D3C-2ECD-EBC06E3215AC}"/>
              </a:ext>
            </a:extLst>
          </p:cNvPr>
          <p:cNvGrpSpPr/>
          <p:nvPr/>
        </p:nvGrpSpPr>
        <p:grpSpPr>
          <a:xfrm>
            <a:off x="3304057" y="3426370"/>
            <a:ext cx="5905890" cy="784830"/>
            <a:chOff x="5300059" y="1293924"/>
            <a:chExt cx="5905890" cy="784830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xmlns="" id="{CC5FEB47-8507-96C7-1B48-4E0DFCFB3284}"/>
                </a:ext>
              </a:extLst>
            </p:cNvPr>
            <p:cNvSpPr/>
            <p:nvPr/>
          </p:nvSpPr>
          <p:spPr>
            <a:xfrm>
              <a:off x="5300059" y="1293924"/>
              <a:ext cx="5311413" cy="7848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D8A7F7D-2CE6-DCAC-177F-B9831D7ACCFF}"/>
                </a:ext>
              </a:extLst>
            </p:cNvPr>
            <p:cNvSpPr txBox="1"/>
            <p:nvPr/>
          </p:nvSpPr>
          <p:spPr>
            <a:xfrm>
              <a:off x="5622065" y="1293924"/>
              <a:ext cx="5583884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212 785 .?. 221 785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2EB72AB2-0FD4-5DEC-51FC-9C51C11586C8}"/>
              </a:ext>
            </a:extLst>
          </p:cNvPr>
          <p:cNvGrpSpPr/>
          <p:nvPr/>
        </p:nvGrpSpPr>
        <p:grpSpPr>
          <a:xfrm>
            <a:off x="1075392" y="4511574"/>
            <a:ext cx="4459997" cy="1738024"/>
            <a:chOff x="1075392" y="4511574"/>
            <a:chExt cx="4459997" cy="173802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DF19EC9-E11E-D121-3D7C-234EEA3088EC}"/>
                </a:ext>
              </a:extLst>
            </p:cNvPr>
            <p:cNvSpPr/>
            <p:nvPr/>
          </p:nvSpPr>
          <p:spPr>
            <a:xfrm>
              <a:off x="1089668" y="4511575"/>
              <a:ext cx="514543" cy="17380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E0A91D6-447D-BE07-E24A-33C0D879CEB2}"/>
                </a:ext>
              </a:extLst>
            </p:cNvPr>
            <p:cNvSpPr/>
            <p:nvPr/>
          </p:nvSpPr>
          <p:spPr>
            <a:xfrm>
              <a:off x="1618487" y="4511574"/>
              <a:ext cx="514543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B9C2CCF-60A9-62A9-5F4B-3F1F9DC8ED38}"/>
                </a:ext>
              </a:extLst>
            </p:cNvPr>
            <p:cNvGrpSpPr/>
            <p:nvPr/>
          </p:nvGrpSpPr>
          <p:grpSpPr>
            <a:xfrm>
              <a:off x="1075392" y="4511575"/>
              <a:ext cx="4459997" cy="1738023"/>
              <a:chOff x="3350391" y="2688854"/>
              <a:chExt cx="7025711" cy="173802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ACA39F-BB65-6A26-EC93-E9DC3417CBFE}"/>
                  </a:ext>
                </a:extLst>
              </p:cNvPr>
              <p:cNvSpPr txBox="1"/>
              <p:nvPr/>
            </p:nvSpPr>
            <p:spPr>
              <a:xfrm>
                <a:off x="3372880" y="2688854"/>
                <a:ext cx="700322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2  1  2  7  8  5  </a:t>
                </a:r>
                <a:endParaRPr lang="en-US" sz="4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AF3B4D0-D198-2D7C-0E7B-009D34BEBB18}"/>
                  </a:ext>
                </a:extLst>
              </p:cNvPr>
              <p:cNvSpPr txBox="1"/>
              <p:nvPr/>
            </p:nvSpPr>
            <p:spPr>
              <a:xfrm>
                <a:off x="3350391" y="3595880"/>
                <a:ext cx="7003222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2  2  1  7  8  5</a:t>
                </a:r>
                <a:endParaRPr lang="en-US" sz="4800" dirty="0"/>
              </a:p>
            </p:txBody>
          </p:sp>
        </p:grp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3735BF-9AC9-6356-90EB-EC50DC275A7C}"/>
              </a:ext>
            </a:extLst>
          </p:cNvPr>
          <p:cNvSpPr/>
          <p:nvPr/>
        </p:nvSpPr>
        <p:spPr>
          <a:xfrm>
            <a:off x="4908884" y="5085347"/>
            <a:ext cx="101065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14BF45D-EF3A-78C5-7E41-B579E6E012AE}"/>
              </a:ext>
            </a:extLst>
          </p:cNvPr>
          <p:cNvGrpSpPr/>
          <p:nvPr/>
        </p:nvGrpSpPr>
        <p:grpSpPr>
          <a:xfrm>
            <a:off x="6339104" y="4579514"/>
            <a:ext cx="2623324" cy="1446550"/>
            <a:chOff x="6339104" y="4579514"/>
            <a:chExt cx="2623324" cy="14465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80F6FB1-743B-2F0D-36EB-56B4F84C1A0E}"/>
                </a:ext>
              </a:extLst>
            </p:cNvPr>
            <p:cNvSpPr/>
            <p:nvPr/>
          </p:nvSpPr>
          <p:spPr>
            <a:xfrm>
              <a:off x="6339104" y="4642965"/>
              <a:ext cx="1884592" cy="13270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9A14A44-80AB-32CA-A6E2-F60E02D980BE}"/>
                </a:ext>
              </a:extLst>
            </p:cNvPr>
            <p:cNvSpPr txBox="1"/>
            <p:nvPr/>
          </p:nvSpPr>
          <p:spPr>
            <a:xfrm>
              <a:off x="6601890" y="4579514"/>
              <a:ext cx="236053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/>
                <a:t>2 = 2</a:t>
              </a:r>
            </a:p>
            <a:p>
              <a:r>
                <a:rPr lang="en-US" sz="4400"/>
                <a:t>1 &lt; 2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91C958D2-DD79-118D-4831-064B3E93C1E6}"/>
              </a:ext>
            </a:extLst>
          </p:cNvPr>
          <p:cNvSpPr/>
          <p:nvPr/>
        </p:nvSpPr>
        <p:spPr>
          <a:xfrm>
            <a:off x="9050944" y="5085346"/>
            <a:ext cx="101065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8739995-5C42-D961-631A-024F7CC19237}"/>
              </a:ext>
            </a:extLst>
          </p:cNvPr>
          <p:cNvGrpSpPr/>
          <p:nvPr/>
        </p:nvGrpSpPr>
        <p:grpSpPr>
          <a:xfrm>
            <a:off x="3334851" y="3459062"/>
            <a:ext cx="5311413" cy="791080"/>
            <a:chOff x="183308" y="1262953"/>
            <a:chExt cx="5311413" cy="79108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5AF7B62-813B-0F83-C4C0-CC0088951954}"/>
                </a:ext>
              </a:extLst>
            </p:cNvPr>
            <p:cNvSpPr/>
            <p:nvPr/>
          </p:nvSpPr>
          <p:spPr>
            <a:xfrm>
              <a:off x="183308" y="1262953"/>
              <a:ext cx="5311413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98F75F0-39A4-7751-9974-919B03999338}"/>
                </a:ext>
              </a:extLst>
            </p:cNvPr>
            <p:cNvSpPr txBox="1"/>
            <p:nvPr/>
          </p:nvSpPr>
          <p:spPr>
            <a:xfrm>
              <a:off x="644429" y="1284592"/>
              <a:ext cx="460830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212 785 &lt; 221 785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153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284603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75B48D9-F4FE-BC3B-B525-39360C0EED64}"/>
              </a:ext>
            </a:extLst>
          </p:cNvPr>
          <p:cNvSpPr txBox="1"/>
          <p:nvPr/>
        </p:nvSpPr>
        <p:spPr>
          <a:xfrm>
            <a:off x="343301" y="2455118"/>
            <a:ext cx="11566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Số có ít chữ số hơn thì bé hơn </a:t>
            </a:r>
            <a:r>
              <a:rPr lang="en-US" sz="4000">
                <a:sym typeface="Wingdings" panose="05000000000000000000" pitchFamily="2" charset="2"/>
              </a:rPr>
              <a:t> 1 200 485 &gt; 845 002</a:t>
            </a:r>
            <a:endParaRPr lang="en-US" sz="4000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3735BF-9AC9-6356-90EB-EC50DC275A7C}"/>
              </a:ext>
            </a:extLst>
          </p:cNvPr>
          <p:cNvSpPr/>
          <p:nvPr/>
        </p:nvSpPr>
        <p:spPr>
          <a:xfrm>
            <a:off x="5386036" y="5125442"/>
            <a:ext cx="101065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14BF45D-EF3A-78C5-7E41-B579E6E012AE}"/>
              </a:ext>
            </a:extLst>
          </p:cNvPr>
          <p:cNvGrpSpPr/>
          <p:nvPr/>
        </p:nvGrpSpPr>
        <p:grpSpPr>
          <a:xfrm>
            <a:off x="6566287" y="4594397"/>
            <a:ext cx="4211591" cy="1446550"/>
            <a:chOff x="6333069" y="4579514"/>
            <a:chExt cx="2685807" cy="144655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280F6FB1-743B-2F0D-36EB-56B4F84C1A0E}"/>
                </a:ext>
              </a:extLst>
            </p:cNvPr>
            <p:cNvSpPr/>
            <p:nvPr/>
          </p:nvSpPr>
          <p:spPr>
            <a:xfrm>
              <a:off x="6339104" y="4642965"/>
              <a:ext cx="2679772" cy="13270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D9A14A44-80AB-32CA-A6E2-F60E02D980BE}"/>
                </a:ext>
              </a:extLst>
            </p:cNvPr>
            <p:cNvSpPr txBox="1"/>
            <p:nvPr/>
          </p:nvSpPr>
          <p:spPr>
            <a:xfrm>
              <a:off x="6333069" y="4579514"/>
              <a:ext cx="26293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/>
                <a:t>2 = 2; 8 = 8; 5 = 5</a:t>
              </a:r>
            </a:p>
            <a:p>
              <a:r>
                <a:rPr lang="en-US" sz="4400"/>
                <a:t>0 &lt; 4</a:t>
              </a:r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91C958D2-DD79-118D-4831-064B3E93C1E6}"/>
              </a:ext>
            </a:extLst>
          </p:cNvPr>
          <p:cNvSpPr/>
          <p:nvPr/>
        </p:nvSpPr>
        <p:spPr>
          <a:xfrm>
            <a:off x="10922312" y="5084791"/>
            <a:ext cx="101065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6C1CC55-24A0-5B4D-B6EB-EF86EBD96B79}"/>
              </a:ext>
            </a:extLst>
          </p:cNvPr>
          <p:cNvGrpSpPr/>
          <p:nvPr/>
        </p:nvGrpSpPr>
        <p:grpSpPr>
          <a:xfrm>
            <a:off x="2914934" y="1351285"/>
            <a:ext cx="6033853" cy="802557"/>
            <a:chOff x="2928575" y="1415920"/>
            <a:chExt cx="6033853" cy="80255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54CEA061-130A-DC3C-F409-D25737AD9315}"/>
                </a:ext>
              </a:extLst>
            </p:cNvPr>
            <p:cNvSpPr/>
            <p:nvPr/>
          </p:nvSpPr>
          <p:spPr>
            <a:xfrm>
              <a:off x="2928575" y="1415920"/>
              <a:ext cx="5885413" cy="78785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21CC1E3-0900-0816-AB43-BA83D67405FD}"/>
                </a:ext>
              </a:extLst>
            </p:cNvPr>
            <p:cNvSpPr txBox="1"/>
            <p:nvPr/>
          </p:nvSpPr>
          <p:spPr>
            <a:xfrm>
              <a:off x="3065155" y="1433647"/>
              <a:ext cx="5897273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FA5A68"/>
                  </a:solidFill>
                </a:rPr>
                <a:t>b) </a:t>
              </a:r>
              <a:r>
                <a:rPr lang="en-US" sz="4400"/>
                <a:t>1 200 485 .?. 845 002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8739995-5C42-D961-631A-024F7CC19237}"/>
              </a:ext>
            </a:extLst>
          </p:cNvPr>
          <p:cNvGrpSpPr/>
          <p:nvPr/>
        </p:nvGrpSpPr>
        <p:grpSpPr>
          <a:xfrm>
            <a:off x="2914855" y="1317442"/>
            <a:ext cx="5885412" cy="809330"/>
            <a:chOff x="183308" y="1238454"/>
            <a:chExt cx="5885412" cy="80933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5AF7B62-813B-0F83-C4C0-CC0088951954}"/>
                </a:ext>
              </a:extLst>
            </p:cNvPr>
            <p:cNvSpPr/>
            <p:nvPr/>
          </p:nvSpPr>
          <p:spPr>
            <a:xfrm>
              <a:off x="183308" y="1262953"/>
              <a:ext cx="5885412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98F75F0-39A4-7751-9974-919B03999338}"/>
                </a:ext>
              </a:extLst>
            </p:cNvPr>
            <p:cNvSpPr txBox="1"/>
            <p:nvPr/>
          </p:nvSpPr>
          <p:spPr>
            <a:xfrm>
              <a:off x="644012" y="1238454"/>
              <a:ext cx="541359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1 200 485 &gt; 845 002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DF43EA6-7DD5-00AC-0C25-D3EDB71848AC}"/>
              </a:ext>
            </a:extLst>
          </p:cNvPr>
          <p:cNvGrpSpPr/>
          <p:nvPr/>
        </p:nvGrpSpPr>
        <p:grpSpPr>
          <a:xfrm>
            <a:off x="2863388" y="3575718"/>
            <a:ext cx="6157328" cy="815162"/>
            <a:chOff x="5295637" y="3030154"/>
            <a:chExt cx="6157328" cy="81516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73A4722D-F5C4-8A1A-E8E1-AD437E8757A8}"/>
                </a:ext>
              </a:extLst>
            </p:cNvPr>
            <p:cNvSpPr/>
            <p:nvPr/>
          </p:nvSpPr>
          <p:spPr>
            <a:xfrm>
              <a:off x="5295637" y="3030154"/>
              <a:ext cx="6157327" cy="784830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2807282-9054-3B6E-0B47-57AF4307122D}"/>
                </a:ext>
              </a:extLst>
            </p:cNvPr>
            <p:cNvSpPr txBox="1"/>
            <p:nvPr/>
          </p:nvSpPr>
          <p:spPr>
            <a:xfrm>
              <a:off x="5295637" y="3060486"/>
              <a:ext cx="6157328" cy="78483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68 509 127 .?. 68 541 352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22C67F3-A03E-2915-BED4-AC9802EAB847}"/>
              </a:ext>
            </a:extLst>
          </p:cNvPr>
          <p:cNvGrpSpPr/>
          <p:nvPr/>
        </p:nvGrpSpPr>
        <p:grpSpPr>
          <a:xfrm>
            <a:off x="2801421" y="3580738"/>
            <a:ext cx="6397458" cy="787168"/>
            <a:chOff x="183308" y="1262953"/>
            <a:chExt cx="6397458" cy="787168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539908BF-1D82-0A4E-EF1F-3BB876F9355B}"/>
                </a:ext>
              </a:extLst>
            </p:cNvPr>
            <p:cNvSpPr/>
            <p:nvPr/>
          </p:nvSpPr>
          <p:spPr>
            <a:xfrm>
              <a:off x="183308" y="1262953"/>
              <a:ext cx="6397458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9D0BF30-12BF-67B4-FE4F-0A960D3ECDBF}"/>
                </a:ext>
              </a:extLst>
            </p:cNvPr>
            <p:cNvSpPr txBox="1"/>
            <p:nvPr/>
          </p:nvSpPr>
          <p:spPr>
            <a:xfrm>
              <a:off x="598879" y="1280680"/>
              <a:ext cx="5981887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68 509 127 &lt; 68 541 352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1AFC0112-5D0F-B174-E291-9D6FD2134F43}"/>
              </a:ext>
            </a:extLst>
          </p:cNvPr>
          <p:cNvGrpSpPr/>
          <p:nvPr/>
        </p:nvGrpSpPr>
        <p:grpSpPr>
          <a:xfrm>
            <a:off x="738520" y="4653303"/>
            <a:ext cx="5234169" cy="1776793"/>
            <a:chOff x="738520" y="4653303"/>
            <a:chExt cx="5234169" cy="177679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DF19EC9-E11E-D121-3D7C-234EEA3088EC}"/>
                </a:ext>
              </a:extLst>
            </p:cNvPr>
            <p:cNvSpPr/>
            <p:nvPr/>
          </p:nvSpPr>
          <p:spPr>
            <a:xfrm>
              <a:off x="2453895" y="4677357"/>
              <a:ext cx="538148" cy="17380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E0A91D6-447D-BE07-E24A-33C0D879CEB2}"/>
                </a:ext>
              </a:extLst>
            </p:cNvPr>
            <p:cNvSpPr/>
            <p:nvPr/>
          </p:nvSpPr>
          <p:spPr>
            <a:xfrm>
              <a:off x="1856124" y="4692073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E3C18D3-BB99-6564-EE3A-322B5056A2F3}"/>
                </a:ext>
              </a:extLst>
            </p:cNvPr>
            <p:cNvSpPr/>
            <p:nvPr/>
          </p:nvSpPr>
          <p:spPr>
            <a:xfrm>
              <a:off x="738520" y="4691317"/>
              <a:ext cx="514543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932C57-707E-5B85-286C-9448B9C420EB}"/>
                </a:ext>
              </a:extLst>
            </p:cNvPr>
            <p:cNvSpPr/>
            <p:nvPr/>
          </p:nvSpPr>
          <p:spPr>
            <a:xfrm>
              <a:off x="1253063" y="4691316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B9C2CCF-60A9-62A9-5F4B-3F1F9DC8ED38}"/>
                </a:ext>
              </a:extLst>
            </p:cNvPr>
            <p:cNvGrpSpPr/>
            <p:nvPr/>
          </p:nvGrpSpPr>
          <p:grpSpPr>
            <a:xfrm>
              <a:off x="762202" y="4653303"/>
              <a:ext cx="5210487" cy="1738023"/>
              <a:chOff x="3350391" y="2688854"/>
              <a:chExt cx="8207938" cy="173802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ACA39F-BB65-6A26-EC93-E9DC3417CBFE}"/>
                  </a:ext>
                </a:extLst>
              </p:cNvPr>
              <p:cNvSpPr txBox="1"/>
              <p:nvPr/>
            </p:nvSpPr>
            <p:spPr>
              <a:xfrm>
                <a:off x="3372880" y="2688854"/>
                <a:ext cx="818544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6  8  5  0  9  1  2  7  </a:t>
                </a:r>
                <a:endParaRPr lang="en-US" sz="4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AF3B4D0-D198-2D7C-0E7B-009D34BEBB18}"/>
                  </a:ext>
                </a:extLst>
              </p:cNvPr>
              <p:cNvSpPr txBox="1"/>
              <p:nvPr/>
            </p:nvSpPr>
            <p:spPr>
              <a:xfrm>
                <a:off x="3350391" y="3595880"/>
                <a:ext cx="7851941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6  8  5  4  1  3  5  2</a:t>
                </a:r>
                <a:endParaRPr lang="en-US" sz="4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66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 animBg="1"/>
      <p:bldP spid="4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284603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sp>
        <p:nvSpPr>
          <p:cNvPr id="41" name="Arrow: Right 40">
            <a:extLst>
              <a:ext uri="{FF2B5EF4-FFF2-40B4-BE49-F238E27FC236}">
                <a16:creationId xmlns:a16="http://schemas.microsoft.com/office/drawing/2014/main" xmlns="" id="{91C958D2-DD79-118D-4831-064B3E93C1E6}"/>
              </a:ext>
            </a:extLst>
          </p:cNvPr>
          <p:cNvSpPr/>
          <p:nvPr/>
        </p:nvSpPr>
        <p:spPr>
          <a:xfrm>
            <a:off x="10860711" y="3272792"/>
            <a:ext cx="101065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755BA9BB-A9A1-C7F1-8F89-5477DDF9EEAA}"/>
              </a:ext>
            </a:extLst>
          </p:cNvPr>
          <p:cNvGrpSpPr/>
          <p:nvPr/>
        </p:nvGrpSpPr>
        <p:grpSpPr>
          <a:xfrm>
            <a:off x="2386764" y="1649534"/>
            <a:ext cx="7555052" cy="787856"/>
            <a:chOff x="182880" y="3929642"/>
            <a:chExt cx="7555052" cy="787856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6026D995-D0A4-B86A-F725-6684B1502B2B}"/>
                </a:ext>
              </a:extLst>
            </p:cNvPr>
            <p:cNvSpPr/>
            <p:nvPr/>
          </p:nvSpPr>
          <p:spPr>
            <a:xfrm>
              <a:off x="182880" y="3929642"/>
              <a:ext cx="7418472" cy="787856"/>
            </a:xfrm>
            <a:prstGeom prst="roundRect">
              <a:avLst>
                <a:gd name="adj" fmla="val 50000"/>
              </a:avLst>
            </a:prstGeom>
            <a:solidFill>
              <a:srgbClr val="FFE8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95F7709-E096-0549-B517-7E6E7E608414}"/>
                </a:ext>
              </a:extLst>
            </p:cNvPr>
            <p:cNvSpPr txBox="1"/>
            <p:nvPr/>
          </p:nvSpPr>
          <p:spPr>
            <a:xfrm>
              <a:off x="319460" y="3947369"/>
              <a:ext cx="741847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FA5A68"/>
                  </a:solidFill>
                </a:rPr>
                <a:t>c) </a:t>
              </a:r>
              <a:r>
                <a:rPr lang="en-US" sz="4400"/>
                <a:t>112 433 611 .?. 112 432 611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8739995-5C42-D961-631A-024F7CC19237}"/>
              </a:ext>
            </a:extLst>
          </p:cNvPr>
          <p:cNvGrpSpPr/>
          <p:nvPr/>
        </p:nvGrpSpPr>
        <p:grpSpPr>
          <a:xfrm>
            <a:off x="2386764" y="1618324"/>
            <a:ext cx="7418472" cy="808885"/>
            <a:chOff x="183308" y="1238899"/>
            <a:chExt cx="7418472" cy="8088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5AF7B62-813B-0F83-C4C0-CC0088951954}"/>
                </a:ext>
              </a:extLst>
            </p:cNvPr>
            <p:cNvSpPr/>
            <p:nvPr/>
          </p:nvSpPr>
          <p:spPr>
            <a:xfrm>
              <a:off x="183308" y="1262953"/>
              <a:ext cx="7418472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98F75F0-39A4-7751-9974-919B03999338}"/>
                </a:ext>
              </a:extLst>
            </p:cNvPr>
            <p:cNvSpPr txBox="1"/>
            <p:nvPr/>
          </p:nvSpPr>
          <p:spPr>
            <a:xfrm>
              <a:off x="704006" y="1238899"/>
              <a:ext cx="63974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112 433 611 &gt; 112 432 611</a:t>
              </a:r>
            </a:p>
          </p:txBody>
        </p:sp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E3735BF-9AC9-6356-90EB-EC50DC275A7C}"/>
              </a:ext>
            </a:extLst>
          </p:cNvPr>
          <p:cNvSpPr/>
          <p:nvPr/>
        </p:nvSpPr>
        <p:spPr>
          <a:xfrm>
            <a:off x="5831681" y="3430850"/>
            <a:ext cx="672823" cy="43488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C08AB98-8E80-6258-3DC6-13A9999D368E}"/>
              </a:ext>
            </a:extLst>
          </p:cNvPr>
          <p:cNvGrpSpPr/>
          <p:nvPr/>
        </p:nvGrpSpPr>
        <p:grpSpPr>
          <a:xfrm>
            <a:off x="416332" y="2890937"/>
            <a:ext cx="5238899" cy="1748274"/>
            <a:chOff x="1075392" y="3406915"/>
            <a:chExt cx="5238899" cy="174827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8DF19EC9-E11E-D121-3D7C-234EEA3088EC}"/>
                </a:ext>
              </a:extLst>
            </p:cNvPr>
            <p:cNvSpPr/>
            <p:nvPr/>
          </p:nvSpPr>
          <p:spPr>
            <a:xfrm>
              <a:off x="3984096" y="3406915"/>
              <a:ext cx="538148" cy="173802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E0A91D6-447D-BE07-E24A-33C0D879CEB2}"/>
                </a:ext>
              </a:extLst>
            </p:cNvPr>
            <p:cNvSpPr/>
            <p:nvPr/>
          </p:nvSpPr>
          <p:spPr>
            <a:xfrm>
              <a:off x="2192996" y="3407673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FE3C18D3-BB99-6564-EE3A-322B5056A2F3}"/>
                </a:ext>
              </a:extLst>
            </p:cNvPr>
            <p:cNvSpPr/>
            <p:nvPr/>
          </p:nvSpPr>
          <p:spPr>
            <a:xfrm>
              <a:off x="1075392" y="3406917"/>
              <a:ext cx="514543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6E932C57-707E-5B85-286C-9448B9C420EB}"/>
                </a:ext>
              </a:extLst>
            </p:cNvPr>
            <p:cNvSpPr/>
            <p:nvPr/>
          </p:nvSpPr>
          <p:spPr>
            <a:xfrm>
              <a:off x="1589935" y="3406916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0CA9770-602B-5904-FA44-9966787CBF37}"/>
                </a:ext>
              </a:extLst>
            </p:cNvPr>
            <p:cNvSpPr/>
            <p:nvPr/>
          </p:nvSpPr>
          <p:spPr>
            <a:xfrm>
              <a:off x="2796057" y="3412383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CF24305-8667-AA60-7A39-7A3DC9FC5B6C}"/>
                </a:ext>
              </a:extLst>
            </p:cNvPr>
            <p:cNvSpPr/>
            <p:nvPr/>
          </p:nvSpPr>
          <p:spPr>
            <a:xfrm>
              <a:off x="3386869" y="3406916"/>
              <a:ext cx="604059" cy="173802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EB9C2CCF-60A9-62A9-5F4B-3F1F9DC8ED38}"/>
                </a:ext>
              </a:extLst>
            </p:cNvPr>
            <p:cNvGrpSpPr/>
            <p:nvPr/>
          </p:nvGrpSpPr>
          <p:grpSpPr>
            <a:xfrm>
              <a:off x="1103803" y="3417166"/>
              <a:ext cx="5210488" cy="1738023"/>
              <a:chOff x="3350389" y="2688854"/>
              <a:chExt cx="8207940" cy="1738023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12ACA39F-BB65-6A26-EC93-E9DC3417CBFE}"/>
                  </a:ext>
                </a:extLst>
              </p:cNvPr>
              <p:cNvSpPr txBox="1"/>
              <p:nvPr/>
            </p:nvSpPr>
            <p:spPr>
              <a:xfrm>
                <a:off x="3372880" y="2688854"/>
                <a:ext cx="818544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1  1  2  4  3  3  6  1  1  </a:t>
                </a:r>
                <a:endParaRPr lang="en-US" sz="4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9AF3B4D0-D198-2D7C-0E7B-009D34BEBB18}"/>
                  </a:ext>
                </a:extLst>
              </p:cNvPr>
              <p:cNvSpPr txBox="1"/>
              <p:nvPr/>
            </p:nvSpPr>
            <p:spPr>
              <a:xfrm>
                <a:off x="3350389" y="3595880"/>
                <a:ext cx="820793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/>
                  <a:t>1  1  2  4  3  2  6  1  1</a:t>
                </a:r>
                <a:endParaRPr lang="en-US" sz="4800" dirty="0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8628E9E-B9B1-EAAA-C027-6F7D0379DCA9}"/>
              </a:ext>
            </a:extLst>
          </p:cNvPr>
          <p:cNvGrpSpPr/>
          <p:nvPr/>
        </p:nvGrpSpPr>
        <p:grpSpPr>
          <a:xfrm>
            <a:off x="416333" y="4767757"/>
            <a:ext cx="2783277" cy="778479"/>
            <a:chOff x="2593324" y="5259030"/>
            <a:chExt cx="2783277" cy="778479"/>
          </a:xfrm>
        </p:grpSpPr>
        <p:sp>
          <p:nvSpPr>
            <p:cNvPr id="29" name="Left Brace 28">
              <a:extLst>
                <a:ext uri="{FF2B5EF4-FFF2-40B4-BE49-F238E27FC236}">
                  <a16:creationId xmlns:a16="http://schemas.microsoft.com/office/drawing/2014/main" xmlns="" id="{EB9BC9A7-FB9F-5AE3-C00B-DC4E33AC2CEA}"/>
                </a:ext>
              </a:extLst>
            </p:cNvPr>
            <p:cNvSpPr/>
            <p:nvPr/>
          </p:nvSpPr>
          <p:spPr>
            <a:xfrm rot="16200000">
              <a:off x="3769147" y="4083207"/>
              <a:ext cx="431632" cy="2783277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D7E33A12-2276-9D26-C86B-5110014E5173}"/>
                </a:ext>
              </a:extLst>
            </p:cNvPr>
            <p:cNvSpPr txBox="1"/>
            <p:nvPr/>
          </p:nvSpPr>
          <p:spPr>
            <a:xfrm>
              <a:off x="3180763" y="5575844"/>
              <a:ext cx="176703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70C0"/>
                  </a:solidFill>
                </a:rPr>
                <a:t>giống</a:t>
              </a:r>
              <a:r>
                <a:rPr lang="en-US" sz="2400" b="1" dirty="0">
                  <a:solidFill>
                    <a:srgbClr val="0070C0"/>
                  </a:solidFill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</a:rPr>
                <a:t>nhau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859919D0-CFC5-E1D8-388D-93C0F69751D9}"/>
              </a:ext>
            </a:extLst>
          </p:cNvPr>
          <p:cNvGrpSpPr/>
          <p:nvPr/>
        </p:nvGrpSpPr>
        <p:grpSpPr>
          <a:xfrm>
            <a:off x="2838132" y="4750756"/>
            <a:ext cx="1895619" cy="805730"/>
            <a:chOff x="914744" y="5202000"/>
            <a:chExt cx="1895619" cy="805730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B73C80A6-F104-6309-23D0-7555FD22F7BC}"/>
                </a:ext>
              </a:extLst>
            </p:cNvPr>
            <p:cNvSpPr txBox="1"/>
            <p:nvPr/>
          </p:nvSpPr>
          <p:spPr>
            <a:xfrm>
              <a:off x="914744" y="5546065"/>
              <a:ext cx="189561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FA5A68"/>
                  </a:solidFill>
                </a:rPr>
                <a:t>khác</a:t>
              </a:r>
              <a:r>
                <a:rPr lang="en-US" sz="2400" b="1" dirty="0">
                  <a:solidFill>
                    <a:srgbClr val="FA5A68"/>
                  </a:solidFill>
                </a:rPr>
                <a:t> </a:t>
              </a:r>
              <a:r>
                <a:rPr lang="en-US" sz="2400" b="1" dirty="0" err="1">
                  <a:solidFill>
                    <a:srgbClr val="FA5A68"/>
                  </a:solidFill>
                </a:rPr>
                <a:t>nhau</a:t>
              </a:r>
              <a:endParaRPr lang="en-US" sz="2400" b="1" dirty="0">
                <a:solidFill>
                  <a:srgbClr val="FA5A68"/>
                </a:solidFill>
              </a:endParaRPr>
            </a:p>
          </p:txBody>
        </p:sp>
        <p:sp>
          <p:nvSpPr>
            <p:cNvPr id="45" name="Left Brace 44">
              <a:extLst>
                <a:ext uri="{FF2B5EF4-FFF2-40B4-BE49-F238E27FC236}">
                  <a16:creationId xmlns:a16="http://schemas.microsoft.com/office/drawing/2014/main" xmlns="" id="{6EF97DA0-AB73-4DAF-9CC2-B07C83DFFB1E}"/>
                </a:ext>
              </a:extLst>
            </p:cNvPr>
            <p:cNvSpPr/>
            <p:nvPr/>
          </p:nvSpPr>
          <p:spPr>
            <a:xfrm rot="16200000">
              <a:off x="1457039" y="5130566"/>
              <a:ext cx="411324" cy="554191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47" name="Rounded Rectangle 68">
            <a:extLst>
              <a:ext uri="{FF2B5EF4-FFF2-40B4-BE49-F238E27FC236}">
                <a16:creationId xmlns:a16="http://schemas.microsoft.com/office/drawing/2014/main" xmlns="" id="{27E4DFDB-BCFD-CE1C-4748-B9D2F8830744}"/>
              </a:ext>
            </a:extLst>
          </p:cNvPr>
          <p:cNvSpPr/>
          <p:nvPr/>
        </p:nvSpPr>
        <p:spPr>
          <a:xfrm>
            <a:off x="7080098" y="3235335"/>
            <a:ext cx="2979256" cy="783193"/>
          </a:xfrm>
          <a:prstGeom prst="roundRect">
            <a:avLst/>
          </a:prstGeom>
          <a:solidFill>
            <a:srgbClr val="FBDACC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Ta </a:t>
            </a:r>
            <a:r>
              <a:rPr lang="en-US" sz="4000" dirty="0" err="1"/>
              <a:t>thấy</a:t>
            </a:r>
            <a:r>
              <a:rPr lang="en-US" sz="4000"/>
              <a:t>: 3 &gt; 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7799531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8" grpId="0" animBg="1"/>
      <p:bldP spid="4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47F2F4E7-21E3-B7C9-7857-EFE4C3283FAD}"/>
              </a:ext>
            </a:extLst>
          </p:cNvPr>
          <p:cNvSpPr/>
          <p:nvPr/>
        </p:nvSpPr>
        <p:spPr>
          <a:xfrm>
            <a:off x="762202" y="519872"/>
            <a:ext cx="10667596" cy="5818255"/>
          </a:xfrm>
          <a:custGeom>
            <a:avLst/>
            <a:gdLst>
              <a:gd name="connsiteX0" fmla="*/ 0 w 10667596"/>
              <a:gd name="connsiteY0" fmla="*/ 969729 h 5818255"/>
              <a:gd name="connsiteX1" fmla="*/ 969729 w 10667596"/>
              <a:gd name="connsiteY1" fmla="*/ 0 h 5818255"/>
              <a:gd name="connsiteX2" fmla="*/ 9697867 w 10667596"/>
              <a:gd name="connsiteY2" fmla="*/ 0 h 5818255"/>
              <a:gd name="connsiteX3" fmla="*/ 10667596 w 10667596"/>
              <a:gd name="connsiteY3" fmla="*/ 969729 h 5818255"/>
              <a:gd name="connsiteX4" fmla="*/ 10667596 w 10667596"/>
              <a:gd name="connsiteY4" fmla="*/ 4848526 h 5818255"/>
              <a:gd name="connsiteX5" fmla="*/ 9697867 w 10667596"/>
              <a:gd name="connsiteY5" fmla="*/ 5818255 h 5818255"/>
              <a:gd name="connsiteX6" fmla="*/ 969729 w 10667596"/>
              <a:gd name="connsiteY6" fmla="*/ 5818255 h 5818255"/>
              <a:gd name="connsiteX7" fmla="*/ 0 w 10667596"/>
              <a:gd name="connsiteY7" fmla="*/ 4848526 h 5818255"/>
              <a:gd name="connsiteX8" fmla="*/ 0 w 10667596"/>
              <a:gd name="connsiteY8" fmla="*/ 969729 h 5818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596" h="5818255" fill="none" extrusionOk="0">
                <a:moveTo>
                  <a:pt x="0" y="969729"/>
                </a:moveTo>
                <a:cubicBezTo>
                  <a:pt x="-80804" y="439186"/>
                  <a:pt x="430937" y="18311"/>
                  <a:pt x="969729" y="0"/>
                </a:cubicBezTo>
                <a:cubicBezTo>
                  <a:pt x="2009115" y="77600"/>
                  <a:pt x="6821299" y="-27269"/>
                  <a:pt x="9697867" y="0"/>
                </a:cubicBezTo>
                <a:cubicBezTo>
                  <a:pt x="10239793" y="-8388"/>
                  <a:pt x="10710744" y="446864"/>
                  <a:pt x="10667596" y="969729"/>
                </a:cubicBezTo>
                <a:cubicBezTo>
                  <a:pt x="10776596" y="1885856"/>
                  <a:pt x="10589387" y="3446649"/>
                  <a:pt x="10667596" y="4848526"/>
                </a:cubicBezTo>
                <a:cubicBezTo>
                  <a:pt x="10617675" y="5364564"/>
                  <a:pt x="10162297" y="5849628"/>
                  <a:pt x="9697867" y="5818255"/>
                </a:cubicBezTo>
                <a:cubicBezTo>
                  <a:pt x="7480367" y="5867432"/>
                  <a:pt x="1854415" y="5695553"/>
                  <a:pt x="969729" y="5818255"/>
                </a:cubicBezTo>
                <a:cubicBezTo>
                  <a:pt x="426937" y="5873743"/>
                  <a:pt x="-20962" y="5402142"/>
                  <a:pt x="0" y="4848526"/>
                </a:cubicBezTo>
                <a:cubicBezTo>
                  <a:pt x="47022" y="3173619"/>
                  <a:pt x="104569" y="2729907"/>
                  <a:pt x="0" y="969729"/>
                </a:cubicBezTo>
                <a:close/>
              </a:path>
              <a:path w="10667596" h="5818255" stroke="0" extrusionOk="0">
                <a:moveTo>
                  <a:pt x="0" y="969729"/>
                </a:moveTo>
                <a:cubicBezTo>
                  <a:pt x="91461" y="423708"/>
                  <a:pt x="539225" y="-7011"/>
                  <a:pt x="969729" y="0"/>
                </a:cubicBezTo>
                <a:cubicBezTo>
                  <a:pt x="4676849" y="-129276"/>
                  <a:pt x="8798828" y="-77778"/>
                  <a:pt x="9697867" y="0"/>
                </a:cubicBezTo>
                <a:cubicBezTo>
                  <a:pt x="10204021" y="-93769"/>
                  <a:pt x="10651857" y="524916"/>
                  <a:pt x="10667596" y="969729"/>
                </a:cubicBezTo>
                <a:cubicBezTo>
                  <a:pt x="10749195" y="2790163"/>
                  <a:pt x="10821896" y="3831451"/>
                  <a:pt x="10667596" y="4848526"/>
                </a:cubicBezTo>
                <a:cubicBezTo>
                  <a:pt x="10710902" y="5475421"/>
                  <a:pt x="10132114" y="5852690"/>
                  <a:pt x="9697867" y="5818255"/>
                </a:cubicBezTo>
                <a:cubicBezTo>
                  <a:pt x="7079973" y="5862475"/>
                  <a:pt x="4355278" y="5788873"/>
                  <a:pt x="969729" y="5818255"/>
                </a:cubicBezTo>
                <a:cubicBezTo>
                  <a:pt x="431977" y="5809860"/>
                  <a:pt x="-52540" y="5371950"/>
                  <a:pt x="0" y="4848526"/>
                </a:cubicBezTo>
                <a:cubicBezTo>
                  <a:pt x="-159954" y="3963652"/>
                  <a:pt x="22140" y="2651761"/>
                  <a:pt x="0" y="96972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xmlns="" id="{FF95FD6D-5340-E5DA-0528-384A0FC97B45}"/>
              </a:ext>
            </a:extLst>
          </p:cNvPr>
          <p:cNvGrpSpPr/>
          <p:nvPr/>
        </p:nvGrpSpPr>
        <p:grpSpPr>
          <a:xfrm>
            <a:off x="692961" y="558814"/>
            <a:ext cx="3028807" cy="868323"/>
            <a:chOff x="678426" y="514924"/>
            <a:chExt cx="3028807" cy="868323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xmlns="" id="{72CE2376-B6F0-C806-C876-68D0C73ADB0A}"/>
                </a:ext>
              </a:extLst>
            </p:cNvPr>
            <p:cNvGrpSpPr/>
            <p:nvPr/>
          </p:nvGrpSpPr>
          <p:grpSpPr>
            <a:xfrm>
              <a:off x="678426" y="514924"/>
              <a:ext cx="793415" cy="784830"/>
              <a:chOff x="678426" y="514924"/>
              <a:chExt cx="793415" cy="784830"/>
            </a:xfrm>
          </p:grpSpPr>
          <p:sp>
            <p:nvSpPr>
              <p:cNvPr id="8" name="Oval 22">
                <a:extLst>
                  <a:ext uri="{FF2B5EF4-FFF2-40B4-BE49-F238E27FC236}">
                    <a16:creationId xmlns:a16="http://schemas.microsoft.com/office/drawing/2014/main" xmlns="" id="{F82F49A0-89B9-D710-992C-5EF72EDA38F8}"/>
                  </a:ext>
                </a:extLst>
              </p:cNvPr>
              <p:cNvSpPr/>
              <p:nvPr/>
            </p:nvSpPr>
            <p:spPr>
              <a:xfrm>
                <a:off x="678426" y="556819"/>
                <a:ext cx="793415" cy="70104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200" dirty="0"/>
              </a:p>
            </p:txBody>
          </p:sp>
          <p:sp>
            <p:nvSpPr>
              <p:cNvPr id="9" name="TextBox 23">
                <a:extLst>
                  <a:ext uri="{FF2B5EF4-FFF2-40B4-BE49-F238E27FC236}">
                    <a16:creationId xmlns:a16="http://schemas.microsoft.com/office/drawing/2014/main" xmlns="" id="{0B39463F-38D4-3194-F7B2-D6D69229AB0B}"/>
                  </a:ext>
                </a:extLst>
              </p:cNvPr>
              <p:cNvSpPr txBox="1"/>
              <p:nvPr/>
            </p:nvSpPr>
            <p:spPr>
              <a:xfrm>
                <a:off x="747667" y="514924"/>
                <a:ext cx="626380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500" dirty="0">
                    <a:solidFill>
                      <a:schemeClr val="bg1"/>
                    </a:solidFill>
                    <a:latin typeface="UTM Cookies" panose="02040603050506020204" pitchFamily="18" charset="0"/>
                  </a:rPr>
                  <a:t>1</a:t>
                </a:r>
                <a:endParaRPr lang="vi-VN" sz="45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xmlns="" id="{876FF833-268D-4E9C-C0A0-9217F337256B}"/>
                </a:ext>
              </a:extLst>
            </p:cNvPr>
            <p:cNvSpPr txBox="1"/>
            <p:nvPr/>
          </p:nvSpPr>
          <p:spPr>
            <a:xfrm>
              <a:off x="1742214" y="514924"/>
              <a:ext cx="1965019" cy="8683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500" b="1"/>
                <a:t>&gt;, &lt;, =</a:t>
              </a:r>
              <a:endParaRPr lang="en-US" sz="45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682F1F6-9092-606D-5E63-6CE02AAE342A}"/>
              </a:ext>
            </a:extLst>
          </p:cNvPr>
          <p:cNvGrpSpPr/>
          <p:nvPr/>
        </p:nvGrpSpPr>
        <p:grpSpPr>
          <a:xfrm>
            <a:off x="3029838" y="1763568"/>
            <a:ext cx="7555052" cy="787856"/>
            <a:chOff x="5295637" y="4790571"/>
            <a:chExt cx="7555052" cy="7878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F1F808CD-53FF-7A22-E9C5-711663706926}"/>
                </a:ext>
              </a:extLst>
            </p:cNvPr>
            <p:cNvSpPr/>
            <p:nvPr/>
          </p:nvSpPr>
          <p:spPr>
            <a:xfrm>
              <a:off x="5295637" y="4790571"/>
              <a:ext cx="6612196" cy="787856"/>
            </a:xfrm>
            <a:prstGeom prst="roundRect">
              <a:avLst>
                <a:gd name="adj" fmla="val 50000"/>
              </a:avLst>
            </a:prstGeom>
            <a:solidFill>
              <a:srgbClr val="FFE8E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B15ACEC5-4B58-8D4A-58EB-B28FDD049C38}"/>
                </a:ext>
              </a:extLst>
            </p:cNvPr>
            <p:cNvSpPr txBox="1"/>
            <p:nvPr/>
          </p:nvSpPr>
          <p:spPr>
            <a:xfrm>
              <a:off x="5432217" y="4808298"/>
              <a:ext cx="7418472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1 500 000 .?. 1 000 000 + 5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A8739995-5C42-D961-631A-024F7CC19237}"/>
              </a:ext>
            </a:extLst>
          </p:cNvPr>
          <p:cNvGrpSpPr/>
          <p:nvPr/>
        </p:nvGrpSpPr>
        <p:grpSpPr>
          <a:xfrm>
            <a:off x="2880197" y="1715929"/>
            <a:ext cx="7418472" cy="808885"/>
            <a:chOff x="183308" y="1238899"/>
            <a:chExt cx="7418472" cy="80888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5AF7B62-813B-0F83-C4C0-CC0088951954}"/>
                </a:ext>
              </a:extLst>
            </p:cNvPr>
            <p:cNvSpPr/>
            <p:nvPr/>
          </p:nvSpPr>
          <p:spPr>
            <a:xfrm>
              <a:off x="183308" y="1262953"/>
              <a:ext cx="7418472" cy="784831"/>
            </a:xfrm>
            <a:prstGeom prst="roundRect">
              <a:avLst>
                <a:gd name="adj" fmla="val 50000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C98F75F0-39A4-7751-9974-919B03999338}"/>
                </a:ext>
              </a:extLst>
            </p:cNvPr>
            <p:cNvSpPr txBox="1"/>
            <p:nvPr/>
          </p:nvSpPr>
          <p:spPr>
            <a:xfrm>
              <a:off x="704006" y="1238899"/>
              <a:ext cx="63974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1">
                  <a:solidFill>
                    <a:srgbClr val="FF0000"/>
                  </a:solidFill>
                </a:rPr>
                <a:t>1 500 000 &gt; 1 000 000 + 5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E9132E7-EE06-C4CE-E37D-45EAA88D9DCE}"/>
              </a:ext>
            </a:extLst>
          </p:cNvPr>
          <p:cNvSpPr txBox="1"/>
          <p:nvPr/>
        </p:nvSpPr>
        <p:spPr>
          <a:xfrm>
            <a:off x="152400" y="2910728"/>
            <a:ext cx="11887200" cy="2456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/>
              <a:t>Thực hiện phép tính cộng:</a:t>
            </a:r>
          </a:p>
          <a:p>
            <a:pPr algn="ctr">
              <a:lnSpc>
                <a:spcPct val="150000"/>
              </a:lnSpc>
            </a:pPr>
            <a:r>
              <a:rPr lang="en-US" sz="5400"/>
              <a:t> 1 000 000 + 5 = 1 000 005</a:t>
            </a:r>
          </a:p>
        </p:txBody>
      </p:sp>
    </p:spTree>
    <p:extLst>
      <p:ext uri="{BB962C8B-B14F-4D97-AF65-F5344CB8AC3E}">
        <p14:creationId xmlns:p14="http://schemas.microsoft.com/office/powerpoint/2010/main" val="122014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xmlns="" id="{F29D1517-27D0-A9BF-21A8-C2636C061BFD}"/>
              </a:ext>
            </a:extLst>
          </p:cNvPr>
          <p:cNvSpPr/>
          <p:nvPr/>
        </p:nvSpPr>
        <p:spPr>
          <a:xfrm>
            <a:off x="3522237" y="499456"/>
            <a:ext cx="8465318" cy="2042889"/>
          </a:xfrm>
          <a:custGeom>
            <a:avLst/>
            <a:gdLst>
              <a:gd name="connsiteX0" fmla="*/ 0 w 8465318"/>
              <a:gd name="connsiteY0" fmla="*/ 340488 h 2042889"/>
              <a:gd name="connsiteX1" fmla="*/ 340488 w 8465318"/>
              <a:gd name="connsiteY1" fmla="*/ 0 h 2042889"/>
              <a:gd name="connsiteX2" fmla="*/ 8124830 w 8465318"/>
              <a:gd name="connsiteY2" fmla="*/ 0 h 2042889"/>
              <a:gd name="connsiteX3" fmla="*/ 8465318 w 8465318"/>
              <a:gd name="connsiteY3" fmla="*/ 340488 h 2042889"/>
              <a:gd name="connsiteX4" fmla="*/ 8465318 w 8465318"/>
              <a:gd name="connsiteY4" fmla="*/ 1702401 h 2042889"/>
              <a:gd name="connsiteX5" fmla="*/ 8124830 w 8465318"/>
              <a:gd name="connsiteY5" fmla="*/ 2042889 h 2042889"/>
              <a:gd name="connsiteX6" fmla="*/ 340488 w 8465318"/>
              <a:gd name="connsiteY6" fmla="*/ 2042889 h 2042889"/>
              <a:gd name="connsiteX7" fmla="*/ 0 w 8465318"/>
              <a:gd name="connsiteY7" fmla="*/ 1702401 h 2042889"/>
              <a:gd name="connsiteX8" fmla="*/ 0 w 8465318"/>
              <a:gd name="connsiteY8" fmla="*/ 340488 h 20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2042889" fill="none" extrusionOk="0">
                <a:moveTo>
                  <a:pt x="0" y="340488"/>
                </a:moveTo>
                <a:cubicBezTo>
                  <a:pt x="-33740" y="146985"/>
                  <a:pt x="177220" y="20264"/>
                  <a:pt x="340488" y="0"/>
                </a:cubicBezTo>
                <a:cubicBezTo>
                  <a:pt x="1160053" y="130954"/>
                  <a:pt x="5702375" y="43574"/>
                  <a:pt x="8124830" y="0"/>
                </a:cubicBezTo>
                <a:cubicBezTo>
                  <a:pt x="8322933" y="15491"/>
                  <a:pt x="8486822" y="178783"/>
                  <a:pt x="8465318" y="340488"/>
                </a:cubicBezTo>
                <a:cubicBezTo>
                  <a:pt x="8504182" y="827220"/>
                  <a:pt x="8570133" y="1326568"/>
                  <a:pt x="8465318" y="1702401"/>
                </a:cubicBezTo>
                <a:cubicBezTo>
                  <a:pt x="8434747" y="1895467"/>
                  <a:pt x="8302916" y="2036017"/>
                  <a:pt x="8124830" y="2042889"/>
                </a:cubicBezTo>
                <a:cubicBezTo>
                  <a:pt x="4580480" y="2198086"/>
                  <a:pt x="2727232" y="2205909"/>
                  <a:pt x="340488" y="2042889"/>
                </a:cubicBezTo>
                <a:cubicBezTo>
                  <a:pt x="153877" y="2023483"/>
                  <a:pt x="-9423" y="1895949"/>
                  <a:pt x="0" y="1702401"/>
                </a:cubicBezTo>
                <a:cubicBezTo>
                  <a:pt x="-10829" y="1542575"/>
                  <a:pt x="104126" y="988457"/>
                  <a:pt x="0" y="340488"/>
                </a:cubicBezTo>
                <a:close/>
              </a:path>
              <a:path w="8465318" h="2042889" stroke="0" extrusionOk="0">
                <a:moveTo>
                  <a:pt x="0" y="340488"/>
                </a:moveTo>
                <a:cubicBezTo>
                  <a:pt x="-2634" y="150818"/>
                  <a:pt x="123552" y="10843"/>
                  <a:pt x="340488" y="0"/>
                </a:cubicBezTo>
                <a:cubicBezTo>
                  <a:pt x="2632872" y="132882"/>
                  <a:pt x="7287481" y="-84951"/>
                  <a:pt x="8124830" y="0"/>
                </a:cubicBezTo>
                <a:cubicBezTo>
                  <a:pt x="8301649" y="10964"/>
                  <a:pt x="8460275" y="180319"/>
                  <a:pt x="8465318" y="340488"/>
                </a:cubicBezTo>
                <a:cubicBezTo>
                  <a:pt x="8439284" y="700743"/>
                  <a:pt x="8481691" y="1056327"/>
                  <a:pt x="8465318" y="1702401"/>
                </a:cubicBezTo>
                <a:cubicBezTo>
                  <a:pt x="8473493" y="1891417"/>
                  <a:pt x="8319074" y="2030133"/>
                  <a:pt x="8124830" y="2042889"/>
                </a:cubicBezTo>
                <a:cubicBezTo>
                  <a:pt x="6932280" y="2130528"/>
                  <a:pt x="4157672" y="1970210"/>
                  <a:pt x="340488" y="2042889"/>
                </a:cubicBezTo>
                <a:cubicBezTo>
                  <a:pt x="151402" y="2032975"/>
                  <a:pt x="-1724" y="1892844"/>
                  <a:pt x="0" y="1702401"/>
                </a:cubicBezTo>
                <a:cubicBezTo>
                  <a:pt x="-10602" y="1389725"/>
                  <a:pt x="-48629" y="822431"/>
                  <a:pt x="0" y="340488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67">
            <a:extLst>
              <a:ext uri="{FF2B5EF4-FFF2-40B4-BE49-F238E27FC236}">
                <a16:creationId xmlns:a16="http://schemas.microsoft.com/office/drawing/2014/main" xmlns="" id="{B78C6C75-4E12-89E5-4283-6A88F20E3580}"/>
              </a:ext>
            </a:extLst>
          </p:cNvPr>
          <p:cNvSpPr txBox="1"/>
          <p:nvPr/>
        </p:nvSpPr>
        <p:spPr>
          <a:xfrm>
            <a:off x="5865839" y="503912"/>
            <a:ext cx="4280542" cy="138147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LNTH-LuoLuoNotangYuanTi 1" pitchFamily="2" charset="-128"/>
                <a:ea typeface="LNTH-LuoLuoNotangYuanTi 1" pitchFamily="2" charset="-128"/>
                <a:cs typeface="LNTH-LuoLuoNotangYuanTi 1" pitchFamily="2" charset="-128"/>
              </a:rPr>
              <a:t>TRÒ CHƠI :</a:t>
            </a:r>
            <a:endParaRPr lang="en-US" sz="7200" dirty="0">
              <a:ln w="9525">
                <a:noFill/>
                <a:prstDash val="solid"/>
              </a:ln>
              <a:solidFill>
                <a:srgbClr val="FF5D5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LNTH-LuoLuoNotangYuanTi 1" pitchFamily="2" charset="-128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6" name="Picture 5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085D0A9A-773D-8640-A7A8-DD8EAB7A9E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20817423">
            <a:off x="10087050" y="993457"/>
            <a:ext cx="1903215" cy="1656093"/>
          </a:xfrm>
          <a:prstGeom prst="rect">
            <a:avLst/>
          </a:prstGeom>
        </p:spPr>
      </p:pic>
      <p:pic>
        <p:nvPicPr>
          <p:cNvPr id="7" name="Picture 6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70AC03BF-C64E-6D03-CB29-E68575BC61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4" r="44785"/>
          <a:stretch/>
        </p:blipFill>
        <p:spPr>
          <a:xfrm rot="782577" flipH="1">
            <a:off x="3519526" y="993457"/>
            <a:ext cx="1903215" cy="1656093"/>
          </a:xfrm>
          <a:prstGeom prst="rect">
            <a:avLst/>
          </a:prstGeom>
        </p:spPr>
      </p:pic>
      <p:grpSp>
        <p:nvGrpSpPr>
          <p:cNvPr id="9" name="Nhóm 12">
            <a:extLst>
              <a:ext uri="{FF2B5EF4-FFF2-40B4-BE49-F238E27FC236}">
                <a16:creationId xmlns:a16="http://schemas.microsoft.com/office/drawing/2014/main" xmlns="" id="{0157975D-193D-2503-EE9B-3EA39598A71F}"/>
              </a:ext>
            </a:extLst>
          </p:cNvPr>
          <p:cNvGrpSpPr/>
          <p:nvPr/>
        </p:nvGrpSpPr>
        <p:grpSpPr>
          <a:xfrm>
            <a:off x="3137403" y="1292753"/>
            <a:ext cx="9234986" cy="1202854"/>
            <a:chOff x="1347255" y="1924852"/>
            <a:chExt cx="7260607" cy="1250326"/>
          </a:xfrm>
        </p:grpSpPr>
        <p:sp>
          <p:nvSpPr>
            <p:cNvPr id="10" name="Hộp Văn bản 13">
              <a:extLst>
                <a:ext uri="{FF2B5EF4-FFF2-40B4-BE49-F238E27FC236}">
                  <a16:creationId xmlns:a16="http://schemas.microsoft.com/office/drawing/2014/main" xmlns="" id="{AF7A14CA-DC68-D302-F147-77ECB2B7A3C2}"/>
                </a:ext>
              </a:extLst>
            </p:cNvPr>
            <p:cNvSpPr txBox="1"/>
            <p:nvPr/>
          </p:nvSpPr>
          <p:spPr>
            <a:xfrm>
              <a:off x="1347255" y="1924852"/>
              <a:ext cx="7260607" cy="1247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>
                  <a:ln w="381000">
                    <a:solidFill>
                      <a:schemeClr val="bg1"/>
                    </a:solidFill>
                  </a:ln>
                  <a:solidFill>
                    <a:schemeClr val="accent5">
                      <a:lumMod val="7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SVN-Gretoon" panose="02040603050506020204" pitchFamily="18" charset="0"/>
                </a:rPr>
                <a:t>ĐỐ BẠN</a:t>
              </a:r>
              <a:endParaRPr lang="vi-VN" sz="7200" dirty="0">
                <a:ln w="381000">
                  <a:solidFill>
                    <a:schemeClr val="bg1"/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11" name="Hộp Văn bản 14">
              <a:extLst>
                <a:ext uri="{FF2B5EF4-FFF2-40B4-BE49-F238E27FC236}">
                  <a16:creationId xmlns:a16="http://schemas.microsoft.com/office/drawing/2014/main" xmlns="" id="{50CE0A68-0A00-6ED1-7B0C-8B285668DA5B}"/>
                </a:ext>
              </a:extLst>
            </p:cNvPr>
            <p:cNvSpPr txBox="1"/>
            <p:nvPr/>
          </p:nvSpPr>
          <p:spPr>
            <a:xfrm>
              <a:off x="1347255" y="1927477"/>
              <a:ext cx="7260607" cy="12477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FF8F"/>
                  </a:solidFill>
                  <a:latin typeface="SVN-Gretoon" panose="02040603050506020204" pitchFamily="18" charset="0"/>
                </a:rPr>
                <a:t>Đ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FF7C80"/>
                  </a:solidFill>
                  <a:latin typeface="SVN-Gretoon" panose="02040603050506020204" pitchFamily="18" charset="0"/>
                </a:rPr>
                <a:t>Ố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98E084"/>
                  </a:solidFill>
                  <a:latin typeface="SVN-Gretoon" panose="02040603050506020204" pitchFamily="18" charset="0"/>
                </a:rPr>
                <a:t> 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rgbClr val="00FFCC"/>
                  </a:solidFill>
                  <a:latin typeface="SVN-Gretoon" panose="02040603050506020204" pitchFamily="18" charset="0"/>
                </a:rPr>
                <a:t>B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2"/>
                  </a:solidFill>
                  <a:latin typeface="SVN-Gretoon" panose="02040603050506020204" pitchFamily="18" charset="0"/>
                </a:rPr>
                <a:t>Ạ</a:t>
              </a:r>
              <a:r>
                <a:rPr lang="en-US" sz="7200">
                  <a:ln w="28575">
                    <a:solidFill>
                      <a:sysClr val="windowText" lastClr="000000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SVN-Gretoon" panose="02040603050506020204" pitchFamily="18" charset="0"/>
                </a:rPr>
                <a:t>N</a:t>
              </a:r>
              <a:endParaRPr lang="vi-VN" sz="7200" dirty="0">
                <a:ln w="28575">
                  <a:solidFill>
                    <a:sysClr val="windowText" lastClr="00000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B302400-86EA-6305-B5A8-956167DE2A8F}"/>
              </a:ext>
            </a:extLst>
          </p:cNvPr>
          <p:cNvGrpSpPr/>
          <p:nvPr/>
        </p:nvGrpSpPr>
        <p:grpSpPr>
          <a:xfrm>
            <a:off x="4892842" y="2845473"/>
            <a:ext cx="7094713" cy="3860581"/>
            <a:chOff x="383137" y="858794"/>
            <a:chExt cx="13456498" cy="12292163"/>
          </a:xfrm>
        </p:grpSpPr>
        <p:sp>
          <p:nvSpPr>
            <p:cNvPr id="13" name="Hình chữ nhật: Góc Tròn 6">
              <a:extLst>
                <a:ext uri="{FF2B5EF4-FFF2-40B4-BE49-F238E27FC236}">
                  <a16:creationId xmlns:a16="http://schemas.microsoft.com/office/drawing/2014/main" xmlns="" id="{23A842C8-25D2-4410-B416-54612F3DB0AA}"/>
                </a:ext>
              </a:extLst>
            </p:cNvPr>
            <p:cNvSpPr/>
            <p:nvPr/>
          </p:nvSpPr>
          <p:spPr>
            <a:xfrm>
              <a:off x="383137" y="858794"/>
              <a:ext cx="13456498" cy="12292163"/>
            </a:xfrm>
            <a:custGeom>
              <a:avLst/>
              <a:gdLst>
                <a:gd name="connsiteX0" fmla="*/ 0 w 13456498"/>
                <a:gd name="connsiteY0" fmla="*/ 2048735 h 12292163"/>
                <a:gd name="connsiteX1" fmla="*/ 2048735 w 13456498"/>
                <a:gd name="connsiteY1" fmla="*/ 0 h 12292163"/>
                <a:gd name="connsiteX2" fmla="*/ 11407763 w 13456498"/>
                <a:gd name="connsiteY2" fmla="*/ 0 h 12292163"/>
                <a:gd name="connsiteX3" fmla="*/ 13456498 w 13456498"/>
                <a:gd name="connsiteY3" fmla="*/ 2048735 h 12292163"/>
                <a:gd name="connsiteX4" fmla="*/ 13456498 w 13456498"/>
                <a:gd name="connsiteY4" fmla="*/ 10243428 h 12292163"/>
                <a:gd name="connsiteX5" fmla="*/ 11407763 w 13456498"/>
                <a:gd name="connsiteY5" fmla="*/ 12292163 h 12292163"/>
                <a:gd name="connsiteX6" fmla="*/ 2048735 w 13456498"/>
                <a:gd name="connsiteY6" fmla="*/ 12292163 h 12292163"/>
                <a:gd name="connsiteX7" fmla="*/ 0 w 13456498"/>
                <a:gd name="connsiteY7" fmla="*/ 10243428 h 12292163"/>
                <a:gd name="connsiteX8" fmla="*/ 0 w 13456498"/>
                <a:gd name="connsiteY8" fmla="*/ 2048735 h 12292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56498" h="12292163" fill="none" extrusionOk="0">
                  <a:moveTo>
                    <a:pt x="0" y="2048735"/>
                  </a:moveTo>
                  <a:cubicBezTo>
                    <a:pt x="-24544" y="918776"/>
                    <a:pt x="886445" y="174920"/>
                    <a:pt x="2048735" y="0"/>
                  </a:cubicBezTo>
                  <a:cubicBezTo>
                    <a:pt x="5519794" y="77600"/>
                    <a:pt x="8597267" y="-27269"/>
                    <a:pt x="11407763" y="0"/>
                  </a:cubicBezTo>
                  <a:cubicBezTo>
                    <a:pt x="12580925" y="-54979"/>
                    <a:pt x="13614487" y="963760"/>
                    <a:pt x="13456498" y="2048735"/>
                  </a:cubicBezTo>
                  <a:cubicBezTo>
                    <a:pt x="13565498" y="5688616"/>
                    <a:pt x="13378289" y="8990884"/>
                    <a:pt x="13456498" y="10243428"/>
                  </a:cubicBezTo>
                  <a:cubicBezTo>
                    <a:pt x="13365176" y="11339189"/>
                    <a:pt x="12483564" y="12316721"/>
                    <a:pt x="11407763" y="12292163"/>
                  </a:cubicBezTo>
                  <a:cubicBezTo>
                    <a:pt x="9029794" y="12341340"/>
                    <a:pt x="5766459" y="12169461"/>
                    <a:pt x="2048735" y="12292163"/>
                  </a:cubicBezTo>
                  <a:cubicBezTo>
                    <a:pt x="892951" y="12478778"/>
                    <a:pt x="-157788" y="11510771"/>
                    <a:pt x="0" y="10243428"/>
                  </a:cubicBezTo>
                  <a:cubicBezTo>
                    <a:pt x="47022" y="6803011"/>
                    <a:pt x="104569" y="4411282"/>
                    <a:pt x="0" y="2048735"/>
                  </a:cubicBezTo>
                  <a:close/>
                </a:path>
                <a:path w="13456498" h="12292163" stroke="0" extrusionOk="0">
                  <a:moveTo>
                    <a:pt x="0" y="2048735"/>
                  </a:moveTo>
                  <a:cubicBezTo>
                    <a:pt x="23968" y="914510"/>
                    <a:pt x="1009743" y="-6172"/>
                    <a:pt x="2048735" y="0"/>
                  </a:cubicBezTo>
                  <a:cubicBezTo>
                    <a:pt x="3615327" y="-129276"/>
                    <a:pt x="8096943" y="-77778"/>
                    <a:pt x="11407763" y="0"/>
                  </a:cubicBezTo>
                  <a:cubicBezTo>
                    <a:pt x="12501270" y="-121074"/>
                    <a:pt x="13429524" y="1072790"/>
                    <a:pt x="13456498" y="2048735"/>
                  </a:cubicBezTo>
                  <a:cubicBezTo>
                    <a:pt x="13538097" y="3562790"/>
                    <a:pt x="13610798" y="6854952"/>
                    <a:pt x="13456498" y="10243428"/>
                  </a:cubicBezTo>
                  <a:cubicBezTo>
                    <a:pt x="13478577" y="11421476"/>
                    <a:pt x="12393116" y="12341827"/>
                    <a:pt x="11407763" y="12292163"/>
                  </a:cubicBezTo>
                  <a:cubicBezTo>
                    <a:pt x="8959244" y="12336383"/>
                    <a:pt x="4976747" y="12262781"/>
                    <a:pt x="2048735" y="12292163"/>
                  </a:cubicBezTo>
                  <a:cubicBezTo>
                    <a:pt x="874251" y="12126952"/>
                    <a:pt x="-107901" y="11349975"/>
                    <a:pt x="0" y="10243428"/>
                  </a:cubicBezTo>
                  <a:cubicBezTo>
                    <a:pt x="-159954" y="6638946"/>
                    <a:pt x="22140" y="5434429"/>
                    <a:pt x="0" y="2048735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FB85A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ộp Văn bản 25">
              <a:extLst>
                <a:ext uri="{FF2B5EF4-FFF2-40B4-BE49-F238E27FC236}">
                  <a16:creationId xmlns:a16="http://schemas.microsoft.com/office/drawing/2014/main" xmlns="" id="{12425DE6-C4C8-6131-1701-222EE0CABE7F}"/>
                </a:ext>
              </a:extLst>
            </p:cNvPr>
            <p:cNvSpPr txBox="1"/>
            <p:nvPr/>
          </p:nvSpPr>
          <p:spPr>
            <a:xfrm>
              <a:off x="632947" y="1284160"/>
              <a:ext cx="13206688" cy="113949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4800">
                  <a:latin typeface="Calibri" panose="020F0502020204030204" pitchFamily="34" charset="0"/>
                  <a:cs typeface="Calibri" panose="020F0502020204030204" pitchFamily="34" charset="0"/>
                </a:rPr>
                <a:t>Hãy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800">
                  <a:latin typeface="Calibri" panose="020F0502020204030204" pitchFamily="34" charset="0"/>
                  <a:cs typeface="Calibri" panose="020F0502020204030204" pitchFamily="34" charset="0"/>
                </a:rPr>
                <a:t> đọc 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số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nhau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err="1"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r>
                <a:rPr lang="en-US" sz="4800">
                  <a:latin typeface="Calibri" panose="020F0502020204030204" pitchFamily="34" charset="0"/>
                  <a:cs typeface="Calibri" panose="020F0502020204030204" pitchFamily="34" charset="0"/>
                </a:rPr>
                <a:t> số vào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bảng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>
                  <a:latin typeface="Calibri" panose="020F0502020204030204" pitchFamily="34" charset="0"/>
                  <a:cs typeface="Calibri" panose="020F0502020204030204" pitchFamily="34" charset="0"/>
                </a:rPr>
                <a:t>con rồi điền dấu so sánh các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4800" dirty="0">
                  <a:latin typeface="Calibri" panose="020F0502020204030204" pitchFamily="34" charset="0"/>
                  <a:cs typeface="Calibri" panose="020F0502020204030204" pitchFamily="34" charset="0"/>
                </a:rPr>
                <a:t>! 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2CBA0B22-4B20-2AC8-E9B9-F788A7862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30" b="99553" l="1066" r="96448">
                        <a14:foregroundMark x1="58437" y1="3130" x2="61634" y2="20417"/>
                        <a14:foregroundMark x1="73357" y1="17735" x2="73357" y2="38450"/>
                        <a14:foregroundMark x1="53819" y1="19672" x2="57549" y2="30551"/>
                        <a14:foregroundMark x1="35346" y1="30551" x2="49911" y2="28465"/>
                        <a14:foregroundMark x1="48845" y1="12370" x2="51865" y2="28912"/>
                        <a14:foregroundMark x1="51510" y1="22653" x2="62345" y2="27422"/>
                        <a14:foregroundMark x1="63766" y1="11923" x2="69094" y2="25931"/>
                        <a14:foregroundMark x1="71581" y1="17139" x2="81350" y2="32936"/>
                        <a14:foregroundMark x1="79929" y1="25484" x2="80462" y2="40537"/>
                        <a14:foregroundMark x1="68028" y1="32936" x2="66430" y2="47839"/>
                        <a14:foregroundMark x1="53286" y1="31744" x2="57194" y2="44560"/>
                        <a14:foregroundMark x1="39787" y1="36513" x2="41385" y2="53353"/>
                        <a14:foregroundMark x1="75666" y1="45306" x2="77798" y2="60060"/>
                        <a14:foregroundMark x1="91297" y1="22951" x2="96448" y2="35768"/>
                        <a14:foregroundMark x1="79929" y1="17139" x2="90764" y2="38301"/>
                        <a14:foregroundMark x1="83837" y1="14158" x2="88632" y2="25484"/>
                        <a14:foregroundMark x1="69982" y1="5812" x2="78153" y2="13115"/>
                        <a14:foregroundMark x1="51155" y1="4322" x2="61101" y2="19374"/>
                        <a14:foregroundMark x1="35702" y1="19374" x2="48135" y2="15946"/>
                        <a14:foregroundMark x1="35879" y1="25782" x2="35702" y2="32787"/>
                        <a14:foregroundMark x1="40142" y1="18480" x2="41563" y2="31297"/>
                        <a14:foregroundMark x1="41563" y1="31297" x2="52220" y2="19374"/>
                        <a14:foregroundMark x1="52220" y1="19374" x2="54352" y2="46945"/>
                        <a14:foregroundMark x1="54352" y1="46945" x2="59858" y2="24441"/>
                        <a14:foregroundMark x1="59858" y1="24441" x2="74423" y2="32638"/>
                        <a14:foregroundMark x1="74423" y1="32638" x2="59503" y2="37407"/>
                        <a14:foregroundMark x1="59503" y1="37407" x2="65009" y2="38003"/>
                        <a14:foregroundMark x1="69094" y1="5365" x2="57726" y2="4322"/>
                        <a14:foregroundMark x1="57726" y1="4322" x2="34281" y2="18778"/>
                        <a14:foregroundMark x1="34281" y1="18778" x2="25577" y2="38599"/>
                        <a14:foregroundMark x1="25577" y1="38599" x2="37300" y2="66617"/>
                        <a14:foregroundMark x1="37300" y1="66617" x2="50444" y2="46498"/>
                        <a14:foregroundMark x1="50444" y1="46498" x2="42274" y2="67362"/>
                        <a14:foregroundMark x1="42274" y1="67362" x2="41385" y2="52906"/>
                        <a14:foregroundMark x1="41385" y1="52906" x2="53286" y2="66170"/>
                        <a14:foregroundMark x1="53286" y1="66170" x2="57194" y2="51118"/>
                        <a14:foregroundMark x1="71581" y1="4918" x2="87034" y2="17735"/>
                        <a14:foregroundMark x1="87034" y1="17735" x2="89165" y2="21461"/>
                        <a14:foregroundMark x1="76377" y1="27422" x2="71758" y2="51565"/>
                        <a14:foregroundMark x1="71758" y1="51565" x2="71758" y2="51565"/>
                        <a14:foregroundMark x1="48490" y1="24739" x2="41030" y2="64829"/>
                        <a14:foregroundMark x1="39254" y1="32936" x2="21847" y2="71833"/>
                        <a14:foregroundMark x1="33570" y1="32042" x2="1243" y2="68107"/>
                        <a14:foregroundMark x1="1243" y1="68107" x2="1243" y2="68107"/>
                        <a14:foregroundMark x1="37123" y1="63636" x2="57371" y2="92548"/>
                        <a14:foregroundMark x1="57371" y1="92548" x2="58437" y2="91952"/>
                        <a14:foregroundMark x1="86501" y1="40835" x2="87744" y2="73472"/>
                        <a14:foregroundMark x1="20071" y1="35768" x2="5684" y2="64531"/>
                        <a14:foregroundMark x1="5684" y1="64531" x2="7815" y2="79136"/>
                        <a14:foregroundMark x1="7815" y1="79136" x2="15631" y2="85544"/>
                        <a14:foregroundMark x1="15631" y1="85544" x2="40675" y2="94337"/>
                        <a14:foregroundMark x1="40675" y1="94337" x2="56661" y2="94635"/>
                        <a14:foregroundMark x1="56661" y1="94635" x2="70337" y2="87779"/>
                        <a14:foregroundMark x1="70337" y1="87779" x2="81172" y2="77198"/>
                        <a14:foregroundMark x1="49378" y1="99553" x2="49378" y2="99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4445" y="1769557"/>
            <a:ext cx="4141949" cy="493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AE0B6E4F-5071-6C58-1633-D811105E9919}"/>
              </a:ext>
            </a:extLst>
          </p:cNvPr>
          <p:cNvGrpSpPr/>
          <p:nvPr/>
        </p:nvGrpSpPr>
        <p:grpSpPr>
          <a:xfrm>
            <a:off x="1526855" y="3793879"/>
            <a:ext cx="2061842" cy="2308585"/>
            <a:chOff x="-69671" y="807048"/>
            <a:chExt cx="8085908" cy="2308585"/>
          </a:xfrm>
        </p:grpSpPr>
        <p:sp>
          <p:nvSpPr>
            <p:cNvPr id="16" name="Hộp Văn bản 8">
              <a:extLst>
                <a:ext uri="{FF2B5EF4-FFF2-40B4-BE49-F238E27FC236}">
                  <a16:creationId xmlns:a16="http://schemas.microsoft.com/office/drawing/2014/main" xmlns="" id="{DAD3EBBA-94F8-C081-4753-8503619A6DB4}"/>
                </a:ext>
              </a:extLst>
            </p:cNvPr>
            <p:cNvSpPr txBox="1"/>
            <p:nvPr/>
          </p:nvSpPr>
          <p:spPr>
            <a:xfrm>
              <a:off x="-69671" y="807048"/>
              <a:ext cx="8085908" cy="23044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RCO Typography" panose="020B0603050302020204" pitchFamily="34" charset="2"/>
                </a:rPr>
                <a:t>Luật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RCO Typography" panose="020B0603050302020204" pitchFamily="34" charset="2"/>
                </a:rPr>
                <a:t> </a:t>
              </a:r>
              <a:r>
                <a:rPr lang="en-US" sz="5000" dirty="0" err="1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RCO Typography" panose="020B0603050302020204" pitchFamily="34" charset="2"/>
                </a:rPr>
                <a:t>chơi</a:t>
              </a:r>
              <a:r>
                <a:rPr lang="en-US" sz="5000" dirty="0">
                  <a:ln w="190500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SVN-ARCO Typography" panose="020B0603050302020204" pitchFamily="34" charset="2"/>
                </a:rPr>
                <a:t>:</a:t>
              </a:r>
              <a:endParaRPr lang="vi-VN" sz="5000" dirty="0">
                <a:ln w="190500">
                  <a:solidFill>
                    <a:schemeClr val="bg1"/>
                  </a:solidFill>
                </a:ln>
                <a:solidFill>
                  <a:srgbClr val="FF0000"/>
                </a:solidFill>
                <a:latin typeface="SVN-ARCO Typography" panose="020B0603050302020204" pitchFamily="34" charset="2"/>
              </a:endParaRPr>
            </a:p>
          </p:txBody>
        </p:sp>
        <p:sp>
          <p:nvSpPr>
            <p:cNvPr id="17" name="Hộp Văn bản 8">
              <a:extLst>
                <a:ext uri="{FF2B5EF4-FFF2-40B4-BE49-F238E27FC236}">
                  <a16:creationId xmlns:a16="http://schemas.microsoft.com/office/drawing/2014/main" xmlns="" id="{703C9169-57A0-8C36-DECF-02AD5B14BA92}"/>
                </a:ext>
              </a:extLst>
            </p:cNvPr>
            <p:cNvSpPr txBox="1"/>
            <p:nvPr/>
          </p:nvSpPr>
          <p:spPr>
            <a:xfrm>
              <a:off x="-69671" y="811156"/>
              <a:ext cx="8085908" cy="23044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RCO Typography" panose="020B0603050302020204" pitchFamily="34" charset="2"/>
                </a:rPr>
                <a:t>Luật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RCO Typography" panose="020B0603050302020204" pitchFamily="34" charset="2"/>
                </a:rPr>
                <a:t> </a:t>
              </a:r>
              <a:r>
                <a:rPr lang="en-US" sz="5000" dirty="0" err="1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RCO Typography" panose="020B0603050302020204" pitchFamily="34" charset="2"/>
                </a:rPr>
                <a:t>chơi</a:t>
              </a:r>
              <a:r>
                <a:rPr lang="en-US" sz="5000" dirty="0">
                  <a:ln w="28575">
                    <a:solidFill>
                      <a:schemeClr val="tx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latin typeface="SVN-ARCO Typography" panose="020B0603050302020204" pitchFamily="34" charset="2"/>
                </a:rPr>
                <a:t>:</a:t>
              </a:r>
              <a:endParaRPr lang="vi-VN" sz="5000" dirty="0">
                <a:ln w="28575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VN-ARCO Typography" panose="020B0603050302020204" pitchFamily="34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76994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1AAD078-B16C-0F08-6065-7E1AAD4A2064}"/>
              </a:ext>
            </a:extLst>
          </p:cNvPr>
          <p:cNvSpPr/>
          <p:nvPr/>
        </p:nvSpPr>
        <p:spPr>
          <a:xfrm>
            <a:off x="0" y="-17654"/>
            <a:ext cx="12192000" cy="6858000"/>
          </a:xfrm>
          <a:prstGeom prst="rect">
            <a:avLst/>
          </a:prstGeom>
          <a:solidFill>
            <a:srgbClr val="FFE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Oval 11">
            <a:extLst>
              <a:ext uri="{FF2B5EF4-FFF2-40B4-BE49-F238E27FC236}">
                <a16:creationId xmlns:a16="http://schemas.microsoft.com/office/drawing/2014/main" xmlns="" id="{81834EDB-B137-2541-85DF-DDC86AC887B8}"/>
              </a:ext>
            </a:extLst>
          </p:cNvPr>
          <p:cNvSpPr/>
          <p:nvPr/>
        </p:nvSpPr>
        <p:spPr>
          <a:xfrm>
            <a:off x="-2700691" y="-1702395"/>
            <a:ext cx="10744200" cy="914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B83F22DE-EAA1-4516-3F51-72558848EF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t="51703"/>
          <a:stretch/>
        </p:blipFill>
        <p:spPr>
          <a:xfrm rot="2162033" flipH="1">
            <a:off x="6664503" y="5062450"/>
            <a:ext cx="1854364" cy="2028036"/>
          </a:xfrm>
          <a:prstGeom prst="rect">
            <a:avLst/>
          </a:prstGeom>
        </p:spPr>
      </p:pic>
      <p:pic>
        <p:nvPicPr>
          <p:cNvPr id="16" name="Picture 15" descr="A black and pink cat with pink paws&#10;&#10;Description automatically generated">
            <a:extLst>
              <a:ext uri="{FF2B5EF4-FFF2-40B4-BE49-F238E27FC236}">
                <a16:creationId xmlns:a16="http://schemas.microsoft.com/office/drawing/2014/main" xmlns="" id="{0F238DDC-2CDB-AA62-DBB2-585844D11A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81" b="48215"/>
          <a:stretch/>
        </p:blipFill>
        <p:spPr>
          <a:xfrm rot="151413">
            <a:off x="10645342" y="2493274"/>
            <a:ext cx="1595931" cy="187145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675C3DE-54AB-76B2-FBA5-67BD2604A58D}"/>
              </a:ext>
            </a:extLst>
          </p:cNvPr>
          <p:cNvGrpSpPr/>
          <p:nvPr/>
        </p:nvGrpSpPr>
        <p:grpSpPr>
          <a:xfrm>
            <a:off x="-505986" y="664272"/>
            <a:ext cx="7257363" cy="4601738"/>
            <a:chOff x="-421996" y="-482447"/>
            <a:chExt cx="13084815" cy="4601738"/>
          </a:xfrm>
        </p:grpSpPr>
        <p:grpSp>
          <p:nvGrpSpPr>
            <p:cNvPr id="3" name="Nhóm 5">
              <a:extLst>
                <a:ext uri="{FF2B5EF4-FFF2-40B4-BE49-F238E27FC236}">
                  <a16:creationId xmlns:a16="http://schemas.microsoft.com/office/drawing/2014/main" xmlns="" id="{D80BE77E-42CD-3E18-933E-47F364BDAEA2}"/>
                </a:ext>
              </a:extLst>
            </p:cNvPr>
            <p:cNvGrpSpPr/>
            <p:nvPr/>
          </p:nvGrpSpPr>
          <p:grpSpPr>
            <a:xfrm rot="1063868">
              <a:off x="-421996" y="-482447"/>
              <a:ext cx="13061226" cy="4585874"/>
              <a:chOff x="1874204" y="4990567"/>
              <a:chExt cx="6688425" cy="2162248"/>
            </a:xfrm>
          </p:grpSpPr>
          <p:sp>
            <p:nvSpPr>
              <p:cNvPr id="10" name="TextBox 12">
                <a:extLst>
                  <a:ext uri="{FF2B5EF4-FFF2-40B4-BE49-F238E27FC236}">
                    <a16:creationId xmlns:a16="http://schemas.microsoft.com/office/drawing/2014/main" xmlns="" id="{61A1A225-03EC-08F4-5B7C-1080D0B813A3}"/>
                  </a:ext>
                </a:extLst>
              </p:cNvPr>
              <p:cNvSpPr txBox="1"/>
              <p:nvPr/>
            </p:nvSpPr>
            <p:spPr>
              <a:xfrm rot="20527286">
                <a:off x="1874204" y="4990567"/>
                <a:ext cx="6688425" cy="216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600">
                    <a:ln w="190500">
                      <a:solidFill>
                        <a:schemeClr val="bg1"/>
                      </a:solidFill>
                    </a:ln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Củng cố</a:t>
                </a:r>
                <a:endParaRPr lang="en-US" sz="14600" dirty="0">
                  <a:ln w="190500">
                    <a:solidFill>
                      <a:schemeClr val="bg1"/>
                    </a:solidFill>
                  </a:ln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  <p:sp>
            <p:nvSpPr>
              <p:cNvPr id="11" name="TextBox 12">
                <a:extLst>
                  <a:ext uri="{FF2B5EF4-FFF2-40B4-BE49-F238E27FC236}">
                    <a16:creationId xmlns:a16="http://schemas.microsoft.com/office/drawing/2014/main" xmlns="" id="{DBA84017-F4E8-F35A-493E-32C3A89C180B}"/>
                  </a:ext>
                </a:extLst>
              </p:cNvPr>
              <p:cNvSpPr txBox="1"/>
              <p:nvPr/>
            </p:nvSpPr>
            <p:spPr>
              <a:xfrm rot="20527286">
                <a:off x="1874204" y="4990568"/>
                <a:ext cx="6688425" cy="216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600">
                    <a:ln w="0"/>
                    <a:solidFill>
                      <a:srgbClr val="FF0000"/>
                    </a:solidFill>
                    <a:latin typeface="UTM Edwardian" panose="02040603050506020204" pitchFamily="18" charset="0"/>
                    <a:ea typeface="LNTH-LuoLuoNotangYuanTi 1" pitchFamily="2" charset="-128"/>
                    <a:cs typeface="LNTH-LuoLuoNotangYuanTi 1" pitchFamily="2" charset="-128"/>
                  </a:rPr>
                  <a:t>Củng cố</a:t>
                </a:r>
                <a:endParaRPr lang="en-US" sz="146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4" name="TextBox 12">
              <a:extLst>
                <a:ext uri="{FF2B5EF4-FFF2-40B4-BE49-F238E27FC236}">
                  <a16:creationId xmlns:a16="http://schemas.microsoft.com/office/drawing/2014/main" xmlns="" id="{D78C1864-F5B9-70EC-EAD7-4E70B307704D}"/>
                </a:ext>
              </a:extLst>
            </p:cNvPr>
            <p:cNvSpPr txBox="1"/>
            <p:nvPr/>
          </p:nvSpPr>
          <p:spPr>
            <a:xfrm rot="21591154">
              <a:off x="-398408" y="-466580"/>
              <a:ext cx="13061227" cy="4585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6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Củng</a:t>
              </a:r>
              <a:r>
                <a:rPr lang="en-US" sz="14600" dirty="0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 </a:t>
              </a:r>
              <a:r>
                <a:rPr lang="en-US" sz="14600" dirty="0" err="1">
                  <a:ln w="0"/>
                  <a:solidFill>
                    <a:srgbClr val="FF0000"/>
                  </a:solidFill>
                  <a:latin typeface="UTM Edwardian" panose="02040603050506020204" pitchFamily="18" charset="0"/>
                  <a:ea typeface="LNTH-LuoLuoNotangYuanTi 1" pitchFamily="2" charset="-128"/>
                  <a:cs typeface="LNTH-LuoLuoNotangYuanTi 1" pitchFamily="2" charset="-128"/>
                </a:rPr>
                <a:t>cố</a:t>
              </a:r>
              <a:endParaRPr lang="en-US" sz="14600" dirty="0">
                <a:ln w="0"/>
                <a:solidFill>
                  <a:srgbClr val="FF0000"/>
                </a:solidFill>
                <a:latin typeface="UTM Edwardian" panose="02040603050506020204" pitchFamily="18" charset="0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804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C15A6272-5460-7DC6-CCEE-A27D77175B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7107E09-DA0E-3BA5-F36C-01132B9016B0}"/>
              </a:ext>
            </a:extLst>
          </p:cNvPr>
          <p:cNvGrpSpPr/>
          <p:nvPr/>
        </p:nvGrpSpPr>
        <p:grpSpPr>
          <a:xfrm>
            <a:off x="-254044" y="1435272"/>
            <a:ext cx="8633273" cy="3762269"/>
            <a:chOff x="918160" y="615016"/>
            <a:chExt cx="11771393" cy="376226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C7A87B7-BD32-07F5-4F07-1E61A35A7A47}"/>
                </a:ext>
              </a:extLst>
            </p:cNvPr>
            <p:cNvGrpSpPr/>
            <p:nvPr/>
          </p:nvGrpSpPr>
          <p:grpSpPr>
            <a:xfrm>
              <a:off x="918160" y="1084076"/>
              <a:ext cx="11771393" cy="3293209"/>
              <a:chOff x="4870519" y="6585062"/>
              <a:chExt cx="16749014" cy="4755876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7EF8AE2E-21E8-8A96-157F-5338329C6870}"/>
                  </a:ext>
                </a:extLst>
              </p:cNvPr>
              <p:cNvSpPr txBox="1"/>
              <p:nvPr/>
            </p:nvSpPr>
            <p:spPr>
              <a:xfrm>
                <a:off x="5250003" y="6585062"/>
                <a:ext cx="15990047" cy="4755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8000" b="1">
                    <a:ln w="276225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CHƠI  CÙNG THÚ CƯNG</a:t>
                </a:r>
                <a:endParaRPr lang="en-US" sz="8000" b="1" dirty="0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20065610-68D6-B257-641A-42158FCB7C38}"/>
                  </a:ext>
                </a:extLst>
              </p:cNvPr>
              <p:cNvSpPr txBox="1"/>
              <p:nvPr/>
            </p:nvSpPr>
            <p:spPr>
              <a:xfrm>
                <a:off x="4870519" y="6585062"/>
                <a:ext cx="16749014" cy="462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CC99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FF99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66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Ơ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00FFCC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I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66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FF99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99FF99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Ù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2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chemeClr val="accent4">
                        <a:lumMod val="60000"/>
                        <a:lumOff val="40000"/>
                      </a:schemeClr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G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66FF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endParaRPr lang="en-US" sz="8000" b="1" dirty="0" smtClean="0">
                  <a:ln w="19050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algn="ctr">
                  <a:lnSpc>
                    <a:spcPct val="130000"/>
                  </a:lnSpc>
                </a:pPr>
                <a:r>
                  <a:rPr lang="en-US" sz="8000" b="1" dirty="0" smtClean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7C8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T</a:t>
                </a:r>
                <a:r>
                  <a:rPr lang="en-US" sz="8000" b="1" dirty="0" smtClean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33CCFF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H</a:t>
                </a:r>
                <a:r>
                  <a:rPr lang="en-US" sz="8000" b="1" dirty="0" smtClean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FF99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Ú 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7C8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C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99FF99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Ư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FF00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N</a:t>
                </a:r>
                <a:r>
                  <a:rPr lang="en-US" sz="8000" b="1" dirty="0">
                    <a:ln w="19050">
                      <a:solidFill>
                        <a:srgbClr val="002060"/>
                      </a:solidFill>
                      <a:prstDash val="solid"/>
                    </a:ln>
                    <a:solidFill>
                      <a:srgbClr val="FFE8EC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Segoe UI" panose="020B0502040204020203" pitchFamily="34" charset="0"/>
                    <a:cs typeface="Segoe UI" panose="020B0502040204020203" pitchFamily="34" charset="0"/>
                  </a:rPr>
                  <a:t>G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FA784B61-E248-2D2E-D378-80BF082845A3}"/>
                </a:ext>
              </a:extLst>
            </p:cNvPr>
            <p:cNvSpPr txBox="1"/>
            <p:nvPr/>
          </p:nvSpPr>
          <p:spPr>
            <a:xfrm>
              <a:off x="2256014" y="615016"/>
              <a:ext cx="991521" cy="812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3600" b="1">
                  <a:ln w="2762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Segoe UI" panose="020B0502040204020203" pitchFamily="34" charset="0"/>
                  <a:cs typeface="Segoe UI" panose="020B0502040204020203" pitchFamily="34" charset="0"/>
                </a:rPr>
                <a:t>.</a:t>
              </a:r>
              <a:endParaRPr lang="en-US" sz="3600" b="1" dirty="0">
                <a:ln w="2762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5561821-1D98-BC15-8714-4C971A45C055}"/>
              </a:ext>
            </a:extLst>
          </p:cNvPr>
          <p:cNvGrpSpPr/>
          <p:nvPr/>
        </p:nvGrpSpPr>
        <p:grpSpPr>
          <a:xfrm>
            <a:off x="2027049" y="900361"/>
            <a:ext cx="4071086" cy="769441"/>
            <a:chOff x="3859297" y="149417"/>
            <a:chExt cx="4071086" cy="76944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3C3481BC-C5C8-6C43-6DFA-E9689DD8196A}"/>
                </a:ext>
              </a:extLst>
            </p:cNvPr>
            <p:cNvGrpSpPr/>
            <p:nvPr/>
          </p:nvGrpSpPr>
          <p:grpSpPr>
            <a:xfrm>
              <a:off x="4416566" y="149417"/>
              <a:ext cx="2830920" cy="769441"/>
              <a:chOff x="-555806" y="0"/>
              <a:chExt cx="4930277" cy="769441"/>
            </a:xfrm>
          </p:grpSpPr>
          <p:sp>
            <p:nvSpPr>
              <p:cNvPr id="13" name="文本框 18">
                <a:extLst>
                  <a:ext uri="{FF2B5EF4-FFF2-40B4-BE49-F238E27FC236}">
                    <a16:creationId xmlns:a16="http://schemas.microsoft.com/office/drawing/2014/main" xmlns="" id="{5C8C94E0-E01B-ACB4-28E0-347DBB9CCEF5}"/>
                  </a:ext>
                </a:extLst>
              </p:cNvPr>
              <p:cNvSpPr txBox="1"/>
              <p:nvPr/>
            </p:nvSpPr>
            <p:spPr>
              <a:xfrm>
                <a:off x="-555806" y="0"/>
                <a:ext cx="493027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600" b="1">
                    <a:solidFill>
                      <a:srgbClr val="FC7F50"/>
                    </a:solidFill>
                    <a:latin typeface="字魂65号-时光手札体" panose="00000500000000000000" pitchFamily="2" charset="-122"/>
                    <a:ea typeface="字魂65号-时光手札体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>
                    <a:ln w="215900">
                      <a:solidFill>
                        <a:schemeClr val="bg1"/>
                      </a:solidFill>
                      <a:prstDash val="solid"/>
                    </a:ln>
                    <a:solidFill>
                      <a:schemeClr val="accent5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UTM Mother" panose="02040603050506020204" pitchFamily="18" charset="0"/>
                    <a:ea typeface="+mn-ea"/>
                  </a:rPr>
                  <a:t>Trò chơi</a:t>
                </a:r>
                <a:endParaRPr lang="zh-CN" altLang="en-US" sz="4400" dirty="0">
                  <a:ln w="215900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Mother" panose="02040603050506020204" pitchFamily="18" charset="0"/>
                  <a:ea typeface="+mn-ea"/>
                </a:endParaRPr>
              </a:p>
            </p:txBody>
          </p:sp>
          <p:sp>
            <p:nvSpPr>
              <p:cNvPr id="14" name="文本框 18">
                <a:extLst>
                  <a:ext uri="{FF2B5EF4-FFF2-40B4-BE49-F238E27FC236}">
                    <a16:creationId xmlns:a16="http://schemas.microsoft.com/office/drawing/2014/main" xmlns="" id="{8C8866A6-9812-AA59-DF6E-4FB01EE38AC6}"/>
                  </a:ext>
                </a:extLst>
              </p:cNvPr>
              <p:cNvSpPr txBox="1"/>
              <p:nvPr/>
            </p:nvSpPr>
            <p:spPr>
              <a:xfrm>
                <a:off x="-333126" y="0"/>
                <a:ext cx="44849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sz="16600" b="1">
                    <a:solidFill>
                      <a:srgbClr val="FC7F50"/>
                    </a:solidFill>
                    <a:latin typeface="字魂65号-时光手札体" panose="00000500000000000000" pitchFamily="2" charset="-122"/>
                    <a:ea typeface="字魂65号-时光手札体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4400">
                    <a:solidFill>
                      <a:srgbClr val="FF5050"/>
                    </a:solidFill>
                    <a:latin typeface="UTM Mother" panose="02040603050506020204" pitchFamily="18" charset="0"/>
                  </a:rPr>
                  <a:t>Trò chơi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UTM Mother" panose="02040603050506020204" pitchFamily="18" charset="0"/>
                </a:endParaRPr>
              </a:p>
            </p:txBody>
          </p:sp>
        </p:grpSp>
        <p:pic>
          <p:nvPicPr>
            <p:cNvPr id="11" name="Picture 17">
              <a:extLst>
                <a:ext uri="{FF2B5EF4-FFF2-40B4-BE49-F238E27FC236}">
                  <a16:creationId xmlns:a16="http://schemas.microsoft.com/office/drawing/2014/main" xmlns="" id="{9B5EDC40-237A-9941-5703-87CCE248F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7268829" y="220644"/>
              <a:ext cx="661554" cy="673624"/>
            </a:xfrm>
            <a:prstGeom prst="rect">
              <a:avLst/>
            </a:prstGeom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xmlns="" id="{D86C12CF-4D09-10A8-EE65-A84204A10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484480">
              <a:off x="3859297" y="243200"/>
              <a:ext cx="661554" cy="673624"/>
            </a:xfrm>
            <a:prstGeom prst="rect">
              <a:avLst/>
            </a:prstGeom>
          </p:spPr>
        </p:pic>
      </p:grp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xmlns="" id="{44F759EE-D3E3-D337-B354-A3A670B059E3}"/>
              </a:ext>
            </a:extLst>
          </p:cNvPr>
          <p:cNvSpPr/>
          <p:nvPr/>
        </p:nvSpPr>
        <p:spPr>
          <a:xfrm>
            <a:off x="7811542" y="4323234"/>
            <a:ext cx="4001048" cy="2082188"/>
          </a:xfrm>
          <a:prstGeom prst="wedgeRoundRectCallout">
            <a:avLst>
              <a:gd name="adj1" fmla="val 54566"/>
              <a:gd name="adj2" fmla="val -11980"/>
              <a:gd name="adj3" fmla="val 16667"/>
            </a:avLst>
          </a:prstGeom>
          <a:solidFill>
            <a:srgbClr val="FFFFCC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con hãy trả lời các câu hỏi để cùng chơi với cún cưng nhé.</a:t>
            </a:r>
            <a:endParaRPr lang="vi-VN" sz="280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C71EB95-6632-E928-2540-C80C9D3C7DD7}"/>
              </a:ext>
            </a:extLst>
          </p:cNvPr>
          <p:cNvGrpSpPr/>
          <p:nvPr/>
        </p:nvGrpSpPr>
        <p:grpSpPr>
          <a:xfrm>
            <a:off x="-148079" y="103355"/>
            <a:ext cx="12213238" cy="2614273"/>
            <a:chOff x="-299145" y="294969"/>
            <a:chExt cx="12213238" cy="26142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8669BD4-B0DA-8901-ACF7-C451BF5D4D99}"/>
                </a:ext>
              </a:extLst>
            </p:cNvPr>
            <p:cNvGrpSpPr/>
            <p:nvPr/>
          </p:nvGrpSpPr>
          <p:grpSpPr>
            <a:xfrm>
              <a:off x="-299145" y="294969"/>
              <a:ext cx="12213238" cy="2614273"/>
              <a:chOff x="-299145" y="294969"/>
              <a:chExt cx="12213238" cy="2614273"/>
            </a:xfrm>
          </p:grpSpPr>
          <p:sp>
            <p:nvSpPr>
              <p:cNvPr id="7" name="Hình chữ nhật: Góc Tròn 13">
                <a:extLst>
                  <a:ext uri="{FF2B5EF4-FFF2-40B4-BE49-F238E27FC236}">
                    <a16:creationId xmlns:a16="http://schemas.microsoft.com/office/drawing/2014/main" xmlns="" id="{4ABD0865-DBCA-4C9A-C8E3-F0122CE46A6A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67">
                <a:extLst>
                  <a:ext uri="{FF2B5EF4-FFF2-40B4-BE49-F238E27FC236}">
                    <a16:creationId xmlns:a16="http://schemas.microsoft.com/office/drawing/2014/main" xmlns="" id="{F79193FC-4C7C-831A-5A6E-763FEED51B3B}"/>
                  </a:ext>
                </a:extLst>
              </p:cNvPr>
              <p:cNvSpPr txBox="1"/>
              <p:nvPr/>
            </p:nvSpPr>
            <p:spPr>
              <a:xfrm>
                <a:off x="-299145" y="1527769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9000" b="1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lang="en-US" sz="9000" b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 1:</a:t>
                </a:r>
                <a:endPara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1803A7-50AE-D2B3-96CA-DA44E08DB946}"/>
                </a:ext>
              </a:extLst>
            </p:cNvPr>
            <p:cNvSpPr txBox="1"/>
            <p:nvPr/>
          </p:nvSpPr>
          <p:spPr>
            <a:xfrm>
              <a:off x="3181550" y="735330"/>
              <a:ext cx="8732543" cy="12939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459 826.?. 659 826</a:t>
              </a:r>
              <a:endParaRPr lang="en-US" sz="7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8090F17-6A0C-CE18-14C2-D17735757A3B}"/>
              </a:ext>
            </a:extLst>
          </p:cNvPr>
          <p:cNvGrpSpPr/>
          <p:nvPr/>
        </p:nvGrpSpPr>
        <p:grpSpPr>
          <a:xfrm>
            <a:off x="1227820" y="2402792"/>
            <a:ext cx="9671924" cy="1260082"/>
            <a:chOff x="-321995" y="4353970"/>
            <a:chExt cx="12734617" cy="2024202"/>
          </a:xfrm>
        </p:grpSpPr>
        <p:sp>
          <p:nvSpPr>
            <p:cNvPr id="10" name="a">
              <a:extLst>
                <a:ext uri="{FF2B5EF4-FFF2-40B4-BE49-F238E27FC236}">
                  <a16:creationId xmlns:a16="http://schemas.microsoft.com/office/drawing/2014/main" xmlns="" id="{94895EB6-CB4B-F70D-A484-C5A614D71D5E}"/>
                </a:ext>
              </a:extLst>
            </p:cNvPr>
            <p:cNvSpPr/>
            <p:nvPr/>
          </p:nvSpPr>
          <p:spPr>
            <a:xfrm>
              <a:off x="1260956" y="4539610"/>
              <a:ext cx="11151666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459 826 &gt; 659 826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79081910-665E-E596-2927-D56760FB5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27BCDB-FE07-BF98-666F-E15104CDB41E}"/>
              </a:ext>
            </a:extLst>
          </p:cNvPr>
          <p:cNvGrpSpPr/>
          <p:nvPr/>
        </p:nvGrpSpPr>
        <p:grpSpPr>
          <a:xfrm>
            <a:off x="1227820" y="3877263"/>
            <a:ext cx="9671924" cy="1305178"/>
            <a:chOff x="8804714" y="4447253"/>
            <a:chExt cx="12734619" cy="2184644"/>
          </a:xfrm>
        </p:grpSpPr>
        <p:sp>
          <p:nvSpPr>
            <p:cNvPr id="13" name="b">
              <a:extLst>
                <a:ext uri="{FF2B5EF4-FFF2-40B4-BE49-F238E27FC236}">
                  <a16:creationId xmlns:a16="http://schemas.microsoft.com/office/drawing/2014/main" xmlns="" id="{FBD2490F-D470-085A-3965-5EE5B94DED35}"/>
                </a:ext>
              </a:extLst>
            </p:cNvPr>
            <p:cNvSpPr/>
            <p:nvPr/>
          </p:nvSpPr>
          <p:spPr>
            <a:xfrm>
              <a:off x="10332301" y="4622054"/>
              <a:ext cx="1120703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459 826 &lt; 659 826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xmlns="" id="{B242A7A7-B0F8-26D7-8ACF-1BAD3683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BD38898-1495-01A5-0B85-699EF06C9B75}"/>
              </a:ext>
            </a:extLst>
          </p:cNvPr>
          <p:cNvGrpSpPr/>
          <p:nvPr/>
        </p:nvGrpSpPr>
        <p:grpSpPr>
          <a:xfrm>
            <a:off x="1227820" y="5426907"/>
            <a:ext cx="9671924" cy="1305178"/>
            <a:chOff x="2147103" y="4634992"/>
            <a:chExt cx="12734619" cy="2134345"/>
          </a:xfrm>
        </p:grpSpPr>
        <p:sp>
          <p:nvSpPr>
            <p:cNvPr id="16" name="c">
              <a:extLst>
                <a:ext uri="{FF2B5EF4-FFF2-40B4-BE49-F238E27FC236}">
                  <a16:creationId xmlns:a16="http://schemas.microsoft.com/office/drawing/2014/main" xmlns="" id="{66E33A8C-2320-AC3A-C4F7-6A46AF63FAC8}"/>
                </a:ext>
              </a:extLst>
            </p:cNvPr>
            <p:cNvSpPr/>
            <p:nvPr/>
          </p:nvSpPr>
          <p:spPr>
            <a:xfrm>
              <a:off x="3626200" y="4759487"/>
              <a:ext cx="11255522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459 826 = 659 826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xmlns="" id="{885E4CA5-B334-A65A-B382-8E8B50314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8" name="Đúng">
            <a:extLst>
              <a:ext uri="{FF2B5EF4-FFF2-40B4-BE49-F238E27FC236}">
                <a16:creationId xmlns:a16="http://schemas.microsoft.com/office/drawing/2014/main" xmlns="" id="{2BCBE215-7533-8856-6B1E-46F75C6CBA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8" y="3762400"/>
            <a:ext cx="1631474" cy="1305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2FD8DAD-0CF0-FEF1-1C07-8F2E33C32B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43060" y="3547845"/>
            <a:ext cx="1404701" cy="1636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C4D935-6D49-95E9-6F69-35CD8B00C0BF}"/>
              </a:ext>
            </a:extLst>
          </p:cNvPr>
          <p:cNvSpPr txBox="1"/>
          <p:nvPr/>
        </p:nvSpPr>
        <p:spPr>
          <a:xfrm>
            <a:off x="34800" y="-12143"/>
            <a:ext cx="1807249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/>
              <a:t>&gt;, &lt;, =</a:t>
            </a:r>
          </a:p>
        </p:txBody>
      </p:sp>
    </p:spTree>
    <p:extLst>
      <p:ext uri="{BB962C8B-B14F-4D97-AF65-F5344CB8AC3E}">
        <p14:creationId xmlns:p14="http://schemas.microsoft.com/office/powerpoint/2010/main" val="2925569963"/>
      </p:ext>
    </p:extLst>
  </p:cSld>
  <p:clrMapOvr>
    <a:masterClrMapping/>
  </p:clrMapOvr>
  <p:transition spd="slow">
    <p:wip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C71EB95-6632-E928-2540-C80C9D3C7DD7}"/>
              </a:ext>
            </a:extLst>
          </p:cNvPr>
          <p:cNvGrpSpPr/>
          <p:nvPr/>
        </p:nvGrpSpPr>
        <p:grpSpPr>
          <a:xfrm>
            <a:off x="-148079" y="103355"/>
            <a:ext cx="12213238" cy="2614273"/>
            <a:chOff x="-299145" y="294969"/>
            <a:chExt cx="12213238" cy="261427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8669BD4-B0DA-8901-ACF7-C451BF5D4D99}"/>
                </a:ext>
              </a:extLst>
            </p:cNvPr>
            <p:cNvGrpSpPr/>
            <p:nvPr/>
          </p:nvGrpSpPr>
          <p:grpSpPr>
            <a:xfrm>
              <a:off x="-299145" y="294969"/>
              <a:ext cx="12213238" cy="2614273"/>
              <a:chOff x="-299145" y="294969"/>
              <a:chExt cx="12213238" cy="2614273"/>
            </a:xfrm>
          </p:grpSpPr>
          <p:sp>
            <p:nvSpPr>
              <p:cNvPr id="7" name="Hình chữ nhật: Góc Tròn 13">
                <a:extLst>
                  <a:ext uri="{FF2B5EF4-FFF2-40B4-BE49-F238E27FC236}">
                    <a16:creationId xmlns:a16="http://schemas.microsoft.com/office/drawing/2014/main" xmlns="" id="{4ABD0865-DBCA-4C9A-C8E3-F0122CE46A6A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67">
                <a:extLst>
                  <a:ext uri="{FF2B5EF4-FFF2-40B4-BE49-F238E27FC236}">
                    <a16:creationId xmlns:a16="http://schemas.microsoft.com/office/drawing/2014/main" xmlns="" id="{F79193FC-4C7C-831A-5A6E-763FEED51B3B}"/>
                  </a:ext>
                </a:extLst>
              </p:cNvPr>
              <p:cNvSpPr txBox="1"/>
              <p:nvPr/>
            </p:nvSpPr>
            <p:spPr>
              <a:xfrm>
                <a:off x="-299145" y="1527769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9000" b="1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lang="en-US" sz="9000" b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 2:</a:t>
                </a:r>
                <a:endParaRPr lang="en-US" sz="9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31803A7-50AE-D2B3-96CA-DA44E08DB946}"/>
                </a:ext>
              </a:extLst>
            </p:cNvPr>
            <p:cNvSpPr txBox="1"/>
            <p:nvPr/>
          </p:nvSpPr>
          <p:spPr>
            <a:xfrm>
              <a:off x="3181550" y="735330"/>
              <a:ext cx="8732543" cy="12939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620 + 4 .?. 624 000</a:t>
              </a:r>
              <a:endParaRPr lang="en-US" sz="70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8090F17-6A0C-CE18-14C2-D17735757A3B}"/>
              </a:ext>
            </a:extLst>
          </p:cNvPr>
          <p:cNvGrpSpPr/>
          <p:nvPr/>
        </p:nvGrpSpPr>
        <p:grpSpPr>
          <a:xfrm>
            <a:off x="1227820" y="2402792"/>
            <a:ext cx="9671924" cy="1260082"/>
            <a:chOff x="-321995" y="4353970"/>
            <a:chExt cx="12734617" cy="2024202"/>
          </a:xfrm>
        </p:grpSpPr>
        <p:sp>
          <p:nvSpPr>
            <p:cNvPr id="10" name="a">
              <a:extLst>
                <a:ext uri="{FF2B5EF4-FFF2-40B4-BE49-F238E27FC236}">
                  <a16:creationId xmlns:a16="http://schemas.microsoft.com/office/drawing/2014/main" xmlns="" id="{94895EB6-CB4B-F70D-A484-C5A614D71D5E}"/>
                </a:ext>
              </a:extLst>
            </p:cNvPr>
            <p:cNvSpPr/>
            <p:nvPr/>
          </p:nvSpPr>
          <p:spPr>
            <a:xfrm>
              <a:off x="1260956" y="4539610"/>
              <a:ext cx="11151666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620 + 4 &gt; 624 000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79081910-665E-E596-2927-D56760FB5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27BCDB-FE07-BF98-666F-E15104CDB41E}"/>
              </a:ext>
            </a:extLst>
          </p:cNvPr>
          <p:cNvGrpSpPr/>
          <p:nvPr/>
        </p:nvGrpSpPr>
        <p:grpSpPr>
          <a:xfrm>
            <a:off x="1227820" y="3877263"/>
            <a:ext cx="9671924" cy="1305178"/>
            <a:chOff x="8804714" y="4447253"/>
            <a:chExt cx="12734619" cy="2184644"/>
          </a:xfrm>
        </p:grpSpPr>
        <p:sp>
          <p:nvSpPr>
            <p:cNvPr id="13" name="b">
              <a:extLst>
                <a:ext uri="{FF2B5EF4-FFF2-40B4-BE49-F238E27FC236}">
                  <a16:creationId xmlns:a16="http://schemas.microsoft.com/office/drawing/2014/main" xmlns="" id="{FBD2490F-D470-085A-3965-5EE5B94DED35}"/>
                </a:ext>
              </a:extLst>
            </p:cNvPr>
            <p:cNvSpPr/>
            <p:nvPr/>
          </p:nvSpPr>
          <p:spPr>
            <a:xfrm>
              <a:off x="10332301" y="4622054"/>
              <a:ext cx="1120703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620 + 4 &lt; 624 000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xmlns="" id="{B242A7A7-B0F8-26D7-8ACF-1BAD36831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BD38898-1495-01A5-0B85-699EF06C9B75}"/>
              </a:ext>
            </a:extLst>
          </p:cNvPr>
          <p:cNvGrpSpPr/>
          <p:nvPr/>
        </p:nvGrpSpPr>
        <p:grpSpPr>
          <a:xfrm>
            <a:off x="1227820" y="5426907"/>
            <a:ext cx="9671924" cy="1305178"/>
            <a:chOff x="2147103" y="4634992"/>
            <a:chExt cx="12734619" cy="2134345"/>
          </a:xfrm>
        </p:grpSpPr>
        <p:sp>
          <p:nvSpPr>
            <p:cNvPr id="16" name="c">
              <a:extLst>
                <a:ext uri="{FF2B5EF4-FFF2-40B4-BE49-F238E27FC236}">
                  <a16:creationId xmlns:a16="http://schemas.microsoft.com/office/drawing/2014/main" xmlns="" id="{66E33A8C-2320-AC3A-C4F7-6A46AF63FAC8}"/>
                </a:ext>
              </a:extLst>
            </p:cNvPr>
            <p:cNvSpPr/>
            <p:nvPr/>
          </p:nvSpPr>
          <p:spPr>
            <a:xfrm>
              <a:off x="3626200" y="4759487"/>
              <a:ext cx="11255522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6000" b="1">
                  <a:solidFill>
                    <a:srgbClr val="009999"/>
                  </a:solidFill>
                  <a:latin typeface="Calibri" panose="020F0502020204030204"/>
                </a:rPr>
                <a:t>620 + 4 = 624 000</a:t>
              </a:r>
              <a:endParaRPr lang="en-US" sz="6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xmlns="" id="{885E4CA5-B334-A65A-B382-8E8B50314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8" name="Đúng">
            <a:extLst>
              <a:ext uri="{FF2B5EF4-FFF2-40B4-BE49-F238E27FC236}">
                <a16:creationId xmlns:a16="http://schemas.microsoft.com/office/drawing/2014/main" xmlns="" id="{2BCBE215-7533-8856-6B1E-46F75C6CBA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718" y="3762400"/>
            <a:ext cx="1631474" cy="1305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2FD8DAD-0CF0-FEF1-1C07-8F2E33C32B9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143060" y="3547845"/>
            <a:ext cx="1404701" cy="1636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7C4D935-6D49-95E9-6F69-35CD8B00C0BF}"/>
              </a:ext>
            </a:extLst>
          </p:cNvPr>
          <p:cNvSpPr txBox="1"/>
          <p:nvPr/>
        </p:nvSpPr>
        <p:spPr>
          <a:xfrm>
            <a:off x="34800" y="-12143"/>
            <a:ext cx="1807249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/>
              <a:t>&gt;, &lt;, =</a:t>
            </a:r>
          </a:p>
        </p:txBody>
      </p:sp>
    </p:spTree>
    <p:extLst>
      <p:ext uri="{BB962C8B-B14F-4D97-AF65-F5344CB8AC3E}">
        <p14:creationId xmlns:p14="http://schemas.microsoft.com/office/powerpoint/2010/main" val="419248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7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126B9C1-353E-2213-B531-C599335A0A81}"/>
              </a:ext>
            </a:extLst>
          </p:cNvPr>
          <p:cNvGrpSpPr/>
          <p:nvPr/>
        </p:nvGrpSpPr>
        <p:grpSpPr>
          <a:xfrm>
            <a:off x="-1156815" y="103355"/>
            <a:ext cx="13348815" cy="1651382"/>
            <a:chOff x="-1307881" y="294969"/>
            <a:chExt cx="13348815" cy="217391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1F25C07E-D553-6A25-945F-D4AA92E1D578}"/>
                </a:ext>
              </a:extLst>
            </p:cNvPr>
            <p:cNvGrpSpPr/>
            <p:nvPr/>
          </p:nvGrpSpPr>
          <p:grpSpPr>
            <a:xfrm>
              <a:off x="-1307881" y="294969"/>
              <a:ext cx="13221974" cy="2173912"/>
              <a:chOff x="-1307881" y="294969"/>
              <a:chExt cx="13221974" cy="2173912"/>
            </a:xfrm>
          </p:grpSpPr>
          <p:sp>
            <p:nvSpPr>
              <p:cNvPr id="7" name="Hình chữ nhật: Góc Tròn 13">
                <a:extLst>
                  <a:ext uri="{FF2B5EF4-FFF2-40B4-BE49-F238E27FC236}">
                    <a16:creationId xmlns:a16="http://schemas.microsoft.com/office/drawing/2014/main" xmlns="" id="{5C43DE8A-C5B0-87B4-D074-0FD9697BAB2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67">
                <a:extLst>
                  <a:ext uri="{FF2B5EF4-FFF2-40B4-BE49-F238E27FC236}">
                    <a16:creationId xmlns:a16="http://schemas.microsoft.com/office/drawing/2014/main" xmlns="" id="{9DCAE4AE-30BA-81DB-DE34-FE0BE972067B}"/>
                  </a:ext>
                </a:extLst>
              </p:cNvPr>
              <p:cNvSpPr txBox="1"/>
              <p:nvPr/>
            </p:nvSpPr>
            <p:spPr>
              <a:xfrm>
                <a:off x="-1307881" y="815391"/>
                <a:ext cx="4280542" cy="1381473"/>
              </a:xfrm>
              <a:prstGeom prst="rect">
                <a:avLst/>
              </a:prstGeom>
              <a:noFill/>
            </p:spPr>
            <p:txBody>
              <a:bodyPr wrap="square" rtlCol="0">
                <a:prstTxWarp prst="textArchUp">
                  <a:avLst/>
                </a:prstTxWarp>
                <a:spAutoFit/>
              </a:bodyPr>
              <a:lstStyle/>
              <a:p>
                <a:pPr algn="ctr"/>
                <a:r>
                  <a:rPr lang="en-US" sz="6000" b="1" err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Câu</a:t>
                </a:r>
                <a:r>
                  <a:rPr lang="en-US" sz="6000" b="1">
                    <a:ln w="9525">
                      <a:noFill/>
                      <a:prstDash val="solid"/>
                    </a:ln>
                    <a:solidFill>
                      <a:srgbClr val="FF5D5D"/>
                    </a:solidFill>
                    <a:effectLst>
                      <a:outerShdw blurRad="12700" dist="38100" dir="2700000" algn="tl" rotWithShape="0">
                        <a:schemeClr val="accent5">
                          <a:lumMod val="60000"/>
                          <a:lumOff val="40000"/>
                        </a:schemeClr>
                      </a:outerShdw>
                    </a:effectLst>
                    <a:latin typeface="LNTH-LuoLuoNotangYuanTi 1" pitchFamily="2" charset="-128"/>
                    <a:ea typeface="LNTH-LuoLuoNotangYuanTi 1" pitchFamily="2" charset="-128"/>
                    <a:cs typeface="LNTH-LuoLuoNotangYuanTi 1" pitchFamily="2" charset="-128"/>
                  </a:rPr>
                  <a:t> 2:</a:t>
                </a:r>
                <a:endParaRPr lang="en-US" sz="6000" b="1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6854EE0-061B-D876-3103-90AA28EEFF53}"/>
                </a:ext>
              </a:extLst>
            </p:cNvPr>
            <p:cNvSpPr txBox="1"/>
            <p:nvPr/>
          </p:nvSpPr>
          <p:spPr>
            <a:xfrm>
              <a:off x="1692868" y="379047"/>
              <a:ext cx="10348066" cy="941357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Sắp xếp các số sau theo thứ tự từ bé đến lớn.</a:t>
              </a:r>
              <a:endPara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6D58D7C-8F37-6934-30A7-A86792F0B9C9}"/>
              </a:ext>
            </a:extLst>
          </p:cNvPr>
          <p:cNvGrpSpPr/>
          <p:nvPr/>
        </p:nvGrpSpPr>
        <p:grpSpPr>
          <a:xfrm>
            <a:off x="638419" y="1634977"/>
            <a:ext cx="10893504" cy="1152242"/>
            <a:chOff x="-168783" y="4058988"/>
            <a:chExt cx="14343020" cy="1850968"/>
          </a:xfrm>
        </p:grpSpPr>
        <p:sp>
          <p:nvSpPr>
            <p:cNvPr id="10" name="a">
              <a:extLst>
                <a:ext uri="{FF2B5EF4-FFF2-40B4-BE49-F238E27FC236}">
                  <a16:creationId xmlns:a16="http://schemas.microsoft.com/office/drawing/2014/main" xmlns="" id="{AB51B86D-50F0-F88A-4DEE-DF21BA756F7F}"/>
                </a:ext>
              </a:extLst>
            </p:cNvPr>
            <p:cNvSpPr/>
            <p:nvPr/>
          </p:nvSpPr>
          <p:spPr>
            <a:xfrm>
              <a:off x="1260956" y="4539609"/>
              <a:ext cx="12913281" cy="1188773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>
                  <a:solidFill>
                    <a:srgbClr val="009999"/>
                  </a:solidFill>
                  <a:latin typeface="Calibri" panose="020F0502020204030204"/>
                </a:rPr>
                <a:t>9 726; 488; 1 200 466; 536 090.</a:t>
              </a:r>
              <a:endParaRPr lang="en-US" sz="44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1" name="Picture 4">
              <a:extLst>
                <a:ext uri="{FF2B5EF4-FFF2-40B4-BE49-F238E27FC236}">
                  <a16:creationId xmlns:a16="http://schemas.microsoft.com/office/drawing/2014/main" xmlns="" id="{E1FF4B81-4FB8-97FB-054D-80ACE64B7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68783" y="4058988"/>
              <a:ext cx="1670495" cy="18509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EF6F2E4-B05F-AB3C-0719-B51225F37394}"/>
              </a:ext>
            </a:extLst>
          </p:cNvPr>
          <p:cNvGrpSpPr/>
          <p:nvPr/>
        </p:nvGrpSpPr>
        <p:grpSpPr>
          <a:xfrm>
            <a:off x="700481" y="2901204"/>
            <a:ext cx="10765342" cy="1149781"/>
            <a:chOff x="9201542" y="4150605"/>
            <a:chExt cx="14174277" cy="1924536"/>
          </a:xfrm>
        </p:grpSpPr>
        <p:sp>
          <p:nvSpPr>
            <p:cNvPr id="13" name="b">
              <a:extLst>
                <a:ext uri="{FF2B5EF4-FFF2-40B4-BE49-F238E27FC236}">
                  <a16:creationId xmlns:a16="http://schemas.microsoft.com/office/drawing/2014/main" xmlns="" id="{332AC0DC-4073-0DB0-48B0-0AFF890D57B4}"/>
                </a:ext>
              </a:extLst>
            </p:cNvPr>
            <p:cNvSpPr/>
            <p:nvPr/>
          </p:nvSpPr>
          <p:spPr>
            <a:xfrm>
              <a:off x="10332301" y="4622054"/>
              <a:ext cx="13043518" cy="1238668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>
                  <a:solidFill>
                    <a:srgbClr val="009999"/>
                  </a:solidFill>
                  <a:latin typeface="Calibri" panose="020F0502020204030204"/>
                </a:rPr>
                <a:t>488; 9 726; 1 200 466; 536 090.</a:t>
              </a:r>
              <a:endParaRPr lang="en-US" sz="44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1">
              <a:extLst>
                <a:ext uri="{FF2B5EF4-FFF2-40B4-BE49-F238E27FC236}">
                  <a16:creationId xmlns:a16="http://schemas.microsoft.com/office/drawing/2014/main" xmlns="" id="{EB98DD82-3708-65F3-AE23-2FE86301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01542" y="4150605"/>
              <a:ext cx="1729677" cy="192453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5CA0DB0-92A8-00EA-1EFF-7744F55136AC}"/>
              </a:ext>
            </a:extLst>
          </p:cNvPr>
          <p:cNvGrpSpPr/>
          <p:nvPr/>
        </p:nvGrpSpPr>
        <p:grpSpPr>
          <a:xfrm>
            <a:off x="603957" y="4243146"/>
            <a:ext cx="10861865" cy="1149781"/>
            <a:chOff x="2457055" y="4240500"/>
            <a:chExt cx="12424667" cy="1880226"/>
          </a:xfrm>
        </p:grpSpPr>
        <p:sp>
          <p:nvSpPr>
            <p:cNvPr id="16" name="c">
              <a:extLst>
                <a:ext uri="{FF2B5EF4-FFF2-40B4-BE49-F238E27FC236}">
                  <a16:creationId xmlns:a16="http://schemas.microsoft.com/office/drawing/2014/main" xmlns="" id="{26C54263-2AD6-A159-DF40-986481C13F06}"/>
                </a:ext>
              </a:extLst>
            </p:cNvPr>
            <p:cNvSpPr/>
            <p:nvPr/>
          </p:nvSpPr>
          <p:spPr>
            <a:xfrm>
              <a:off x="3626200" y="4759487"/>
              <a:ext cx="11255522" cy="1210149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>
                  <a:solidFill>
                    <a:srgbClr val="009999"/>
                  </a:solidFill>
                  <a:latin typeface="Calibri" panose="020F0502020204030204"/>
                </a:rPr>
                <a:t>488; 9 726; 536 090; 1 200 466.</a:t>
              </a:r>
              <a:endParaRPr lang="en-US" sz="44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7" name="Picture 12">
              <a:extLst>
                <a:ext uri="{FF2B5EF4-FFF2-40B4-BE49-F238E27FC236}">
                  <a16:creationId xmlns:a16="http://schemas.microsoft.com/office/drawing/2014/main" xmlns="" id="{F6AF261C-0203-D4FC-4A82-59AE23485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57055" y="4240500"/>
              <a:ext cx="1722756" cy="1880226"/>
            </a:xfrm>
            <a:prstGeom prst="rect">
              <a:avLst/>
            </a:prstGeom>
          </p:spPr>
        </p:pic>
      </p:grpSp>
      <p:pic>
        <p:nvPicPr>
          <p:cNvPr id="18" name="Đúng">
            <a:extLst>
              <a:ext uri="{FF2B5EF4-FFF2-40B4-BE49-F238E27FC236}">
                <a16:creationId xmlns:a16="http://schemas.microsoft.com/office/drawing/2014/main" xmlns="" id="{AD727174-ADCD-2D0B-FCB9-1B7C89002FB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52" y="4115045"/>
            <a:ext cx="1631474" cy="13051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8DC0450-358C-50E3-4851-1A6ADABE1ED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0871">
            <a:off x="-51175" y="3742241"/>
            <a:ext cx="1404701" cy="163654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A29B7A4-944B-0C25-D9D4-6118B226B9BC}"/>
              </a:ext>
            </a:extLst>
          </p:cNvPr>
          <p:cNvSpPr txBox="1"/>
          <p:nvPr/>
        </p:nvSpPr>
        <p:spPr>
          <a:xfrm>
            <a:off x="2014168" y="889980"/>
            <a:ext cx="8571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9 726; 488; 1 200 466; 536 090.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33D6FD32-080C-E0B0-EF94-BF789C87E4BD}"/>
              </a:ext>
            </a:extLst>
          </p:cNvPr>
          <p:cNvGrpSpPr/>
          <p:nvPr/>
        </p:nvGrpSpPr>
        <p:grpSpPr>
          <a:xfrm>
            <a:off x="836825" y="5523862"/>
            <a:ext cx="10601473" cy="1297849"/>
            <a:chOff x="10355200" y="7900145"/>
            <a:chExt cx="15723060" cy="1870036"/>
          </a:xfrm>
        </p:grpSpPr>
        <p:sp>
          <p:nvSpPr>
            <p:cNvPr id="22" name="d">
              <a:extLst>
                <a:ext uri="{FF2B5EF4-FFF2-40B4-BE49-F238E27FC236}">
                  <a16:creationId xmlns:a16="http://schemas.microsoft.com/office/drawing/2014/main" xmlns="" id="{5D063714-2225-0911-CC03-95F22A1FC28B}"/>
                </a:ext>
              </a:extLst>
            </p:cNvPr>
            <p:cNvSpPr/>
            <p:nvPr/>
          </p:nvSpPr>
          <p:spPr>
            <a:xfrm>
              <a:off x="11484872" y="8080552"/>
              <a:ext cx="14593388" cy="106627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>
                  <a:solidFill>
                    <a:srgbClr val="009999"/>
                  </a:solidFill>
                  <a:latin typeface="Calibri" panose="020F0502020204030204"/>
                </a:rPr>
                <a:t>1 200 466; 536 090; 9 726; 488.</a:t>
              </a:r>
              <a:endParaRPr lang="en-US" sz="44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xmlns="" id="{236ADAA3-997A-AFB4-D3E9-B65E487FA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0355200" y="7900145"/>
              <a:ext cx="1701731" cy="18700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770730"/>
      </p:ext>
    </p:extLst>
  </p:cSld>
  <p:clrMapOvr>
    <a:masterClrMapping/>
  </p:clrMapOvr>
  <p:transition spd="slow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6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9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9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4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7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FB55B91-632F-1A16-ABEA-720E85A1339D}"/>
              </a:ext>
            </a:extLst>
          </p:cNvPr>
          <p:cNvSpPr txBox="1"/>
          <p:nvPr/>
        </p:nvSpPr>
        <p:spPr>
          <a:xfrm>
            <a:off x="2339647" y="1130818"/>
            <a:ext cx="727955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7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T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Ạ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M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7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 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B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I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9933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Ệ</a:t>
            </a:r>
            <a:r>
              <a:rPr kumimoji="0" lang="en-US" sz="9600" b="0" i="0" u="none" strike="noStrike" kern="1200" cap="none" spc="0" normalizeH="0" baseline="0" noProof="0" dirty="0">
                <a:ln w="19050">
                  <a:solidFill>
                    <a:prstClr val="black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</a:rPr>
              <a:t>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 err="1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v</a:t>
            </a:r>
            <a:r>
              <a:rPr lang="en-US" sz="9600" dirty="0" err="1">
                <a:ln w="19050">
                  <a:solidFill>
                    <a:prstClr val="black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à</a:t>
            </a:r>
            <a:endParaRPr lang="en-US" sz="9600" dirty="0">
              <a:ln w="19050">
                <a:solidFill>
                  <a:prstClr val="black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VN Banh Mi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66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H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Ẹ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0099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N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G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Ặ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P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 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CC33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L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3366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Ạ</a:t>
            </a:r>
            <a:r>
              <a:rPr lang="en-US" sz="9600" dirty="0">
                <a:ln w="19050">
                  <a:solidFill>
                    <a:prstClr val="black"/>
                  </a:solidFill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VN Banh Mi" pitchFamily="2" charset="0"/>
              </a:rPr>
              <a:t>I</a:t>
            </a:r>
            <a:endParaRPr kumimoji="0" lang="en-US" sz="9600" b="0" i="0" u="none" strike="noStrike" kern="1200" cap="none" spc="0" normalizeH="0" baseline="0" noProof="0" dirty="0">
              <a:ln w="19050">
                <a:solidFill>
                  <a:prstClr val="black"/>
                </a:solidFill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xmlns="" id="{211D581E-C145-83CC-C855-BB6DBA8C76F3}"/>
              </a:ext>
            </a:extLst>
          </p:cNvPr>
          <p:cNvSpPr/>
          <p:nvPr/>
        </p:nvSpPr>
        <p:spPr>
          <a:xfrm>
            <a:off x="182880" y="245661"/>
            <a:ext cx="11887200" cy="6414446"/>
          </a:xfrm>
          <a:custGeom>
            <a:avLst/>
            <a:gdLst>
              <a:gd name="connsiteX0" fmla="*/ 0 w 11887200"/>
              <a:gd name="connsiteY0" fmla="*/ 1069096 h 6414446"/>
              <a:gd name="connsiteX1" fmla="*/ 1069096 w 11887200"/>
              <a:gd name="connsiteY1" fmla="*/ 0 h 6414446"/>
              <a:gd name="connsiteX2" fmla="*/ 10818104 w 11887200"/>
              <a:gd name="connsiteY2" fmla="*/ 0 h 6414446"/>
              <a:gd name="connsiteX3" fmla="*/ 11887200 w 11887200"/>
              <a:gd name="connsiteY3" fmla="*/ 1069096 h 6414446"/>
              <a:gd name="connsiteX4" fmla="*/ 11887200 w 11887200"/>
              <a:gd name="connsiteY4" fmla="*/ 5345350 h 6414446"/>
              <a:gd name="connsiteX5" fmla="*/ 10818104 w 11887200"/>
              <a:gd name="connsiteY5" fmla="*/ 6414446 h 6414446"/>
              <a:gd name="connsiteX6" fmla="*/ 1069096 w 11887200"/>
              <a:gd name="connsiteY6" fmla="*/ 6414446 h 6414446"/>
              <a:gd name="connsiteX7" fmla="*/ 0 w 11887200"/>
              <a:gd name="connsiteY7" fmla="*/ 5345350 h 6414446"/>
              <a:gd name="connsiteX8" fmla="*/ 0 w 11887200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0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5510797" y="77600"/>
                  <a:pt x="8123623" y="-27269"/>
                  <a:pt x="10818104" y="0"/>
                </a:cubicBezTo>
                <a:cubicBezTo>
                  <a:pt x="11479179" y="-93171"/>
                  <a:pt x="11996784" y="510911"/>
                  <a:pt x="11887200" y="1069096"/>
                </a:cubicBezTo>
                <a:cubicBezTo>
                  <a:pt x="11996200" y="2536417"/>
                  <a:pt x="11808991" y="4353943"/>
                  <a:pt x="11887200" y="5345350"/>
                </a:cubicBezTo>
                <a:cubicBezTo>
                  <a:pt x="11875335" y="5931154"/>
                  <a:pt x="11339664" y="6444826"/>
                  <a:pt x="10818104" y="6414446"/>
                </a:cubicBezTo>
                <a:cubicBezTo>
                  <a:pt x="8873420" y="6463623"/>
                  <a:pt x="248809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87200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2822259" y="-129276"/>
                  <a:pt x="9649824" y="-77778"/>
                  <a:pt x="10818104" y="0"/>
                </a:cubicBezTo>
                <a:cubicBezTo>
                  <a:pt x="11390846" y="-56436"/>
                  <a:pt x="11871470" y="569352"/>
                  <a:pt x="11887200" y="1069096"/>
                </a:cubicBezTo>
                <a:cubicBezTo>
                  <a:pt x="11968799" y="1542640"/>
                  <a:pt x="12041500" y="3696807"/>
                  <a:pt x="11887200" y="5345350"/>
                </a:cubicBezTo>
                <a:cubicBezTo>
                  <a:pt x="11933963" y="6034414"/>
                  <a:pt x="11377050" y="6425151"/>
                  <a:pt x="10818104" y="6414446"/>
                </a:cubicBezTo>
                <a:cubicBezTo>
                  <a:pt x="9273001" y="6458666"/>
                  <a:pt x="5913101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2CC444B-B283-BDFA-B3FF-9CF5D83B8812}"/>
              </a:ext>
            </a:extLst>
          </p:cNvPr>
          <p:cNvSpPr/>
          <p:nvPr/>
        </p:nvSpPr>
        <p:spPr>
          <a:xfrm>
            <a:off x="4372024" y="2508692"/>
            <a:ext cx="1345930" cy="2849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2CACF274-8F23-2F7C-A8E4-49D6715E948C}"/>
              </a:ext>
            </a:extLst>
          </p:cNvPr>
          <p:cNvSpPr/>
          <p:nvPr/>
        </p:nvSpPr>
        <p:spPr>
          <a:xfrm>
            <a:off x="1331213" y="2497168"/>
            <a:ext cx="1345930" cy="2849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Nhóm 23">
            <a:extLst>
              <a:ext uri="{FF2B5EF4-FFF2-40B4-BE49-F238E27FC236}">
                <a16:creationId xmlns:a16="http://schemas.microsoft.com/office/drawing/2014/main" xmlns="" id="{CC6F3DEC-84C3-E835-2DFF-31D923753F2F}"/>
              </a:ext>
            </a:extLst>
          </p:cNvPr>
          <p:cNvGrpSpPr/>
          <p:nvPr/>
        </p:nvGrpSpPr>
        <p:grpSpPr>
          <a:xfrm>
            <a:off x="2260161" y="-34412"/>
            <a:ext cx="7702158" cy="1203963"/>
            <a:chOff x="3624729" y="4703659"/>
            <a:chExt cx="4297549" cy="1203963"/>
          </a:xfrm>
        </p:grpSpPr>
        <p:sp>
          <p:nvSpPr>
            <p:cNvPr id="6" name="TextBox 67">
              <a:extLst>
                <a:ext uri="{FF2B5EF4-FFF2-40B4-BE49-F238E27FC236}">
                  <a16:creationId xmlns:a16="http://schemas.microsoft.com/office/drawing/2014/main" xmlns="" id="{1BBDFF6B-B2E5-2411-CFDB-F245F8ADE36B}"/>
                </a:ext>
              </a:extLst>
            </p:cNvPr>
            <p:cNvSpPr txBox="1"/>
            <p:nvPr/>
          </p:nvSpPr>
          <p:spPr>
            <a:xfrm>
              <a:off x="3624729" y="4738071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CÙNG NHẮC </a:t>
              </a:r>
              <a:r>
                <a:rPr lang="en-US" sz="7000" dirty="0">
                  <a:ln w="190500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LẠI</a:t>
              </a:r>
            </a:p>
          </p:txBody>
        </p:sp>
        <p:sp>
          <p:nvSpPr>
            <p:cNvPr id="7" name="TextBox 67">
              <a:extLst>
                <a:ext uri="{FF2B5EF4-FFF2-40B4-BE49-F238E27FC236}">
                  <a16:creationId xmlns:a16="http://schemas.microsoft.com/office/drawing/2014/main" xmlns="" id="{D48C56C8-3AA8-9026-A2CB-113D9A38A3D6}"/>
                </a:ext>
              </a:extLst>
            </p:cNvPr>
            <p:cNvSpPr txBox="1"/>
            <p:nvPr/>
          </p:nvSpPr>
          <p:spPr>
            <a:xfrm>
              <a:off x="3641736" y="4703659"/>
              <a:ext cx="428054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CÙNG NHẮC </a:t>
              </a:r>
              <a:r>
                <a:rPr lang="en-US" sz="700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VN Banh Mi" pitchFamily="2" charset="0"/>
                  <a:ea typeface="LNTH-LuoLuoNotangYuanTi 1" pitchFamily="2" charset="-128"/>
                  <a:cs typeface="LNTH-LuoLuoNotangYuanTi 1" pitchFamily="2" charset="-128"/>
                </a:rPr>
                <a:t>LẠI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6CF612A-5585-7EB0-C48A-A36A1D75EE9E}"/>
              </a:ext>
            </a:extLst>
          </p:cNvPr>
          <p:cNvSpPr txBox="1"/>
          <p:nvPr/>
        </p:nvSpPr>
        <p:spPr>
          <a:xfrm>
            <a:off x="488938" y="1195385"/>
            <a:ext cx="11372297" cy="1293971"/>
          </a:xfrm>
          <a:prstGeom prst="roundRect">
            <a:avLst/>
          </a:prstGeom>
          <a:solidFill>
            <a:srgbClr val="DEE34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/>
              <a:t>Khi so </a:t>
            </a:r>
            <a:r>
              <a:rPr lang="en-US" sz="3500" dirty="0" err="1"/>
              <a:t>sánh</a:t>
            </a:r>
            <a:r>
              <a:rPr lang="en-US" sz="3500" dirty="0"/>
              <a:t> ta </a:t>
            </a:r>
            <a:r>
              <a:rPr lang="en-US" sz="3500" b="1" dirty="0"/>
              <a:t>so </a:t>
            </a:r>
            <a:r>
              <a:rPr lang="en-US" sz="3500" b="1" dirty="0" err="1"/>
              <a:t>sánh</a:t>
            </a:r>
            <a:r>
              <a:rPr lang="en-US" sz="3500" b="1" dirty="0"/>
              <a:t> </a:t>
            </a:r>
            <a:r>
              <a:rPr lang="en-US" sz="3500" b="1" dirty="0" err="1"/>
              <a:t>các</a:t>
            </a:r>
            <a:r>
              <a:rPr lang="en-US" sz="3500" b="1" dirty="0"/>
              <a:t> số </a:t>
            </a:r>
            <a:r>
              <a:rPr lang="en-US" sz="3500" b="1" dirty="0" err="1"/>
              <a:t>từ</a:t>
            </a:r>
            <a:r>
              <a:rPr lang="en-US" sz="3500" b="1" dirty="0"/>
              <a:t> </a:t>
            </a:r>
            <a:r>
              <a:rPr lang="en-US" sz="3500" b="1" dirty="0" err="1"/>
              <a:t>trái</a:t>
            </a:r>
            <a:r>
              <a:rPr lang="en-US" sz="3500" b="1" dirty="0"/>
              <a:t> sang </a:t>
            </a:r>
            <a:r>
              <a:rPr lang="en-US" sz="3500" b="1" dirty="0" err="1"/>
              <a:t>phải</a:t>
            </a:r>
            <a:r>
              <a:rPr lang="en-US" sz="3500" dirty="0"/>
              <a:t>, </a:t>
            </a:r>
            <a:r>
              <a:rPr lang="en-US" sz="3500" dirty="0" err="1"/>
              <a:t>hoặc</a:t>
            </a:r>
            <a:r>
              <a:rPr lang="en-US" sz="3500" dirty="0"/>
              <a:t> </a:t>
            </a:r>
            <a:r>
              <a:rPr lang="en-US" sz="3500" dirty="0" err="1"/>
              <a:t>chúng</a:t>
            </a:r>
            <a:r>
              <a:rPr lang="en-US" sz="3500" dirty="0"/>
              <a:t> ta </a:t>
            </a:r>
            <a:r>
              <a:rPr lang="en-US" sz="3500" dirty="0" err="1"/>
              <a:t>có</a:t>
            </a:r>
            <a:r>
              <a:rPr lang="en-US" sz="3500" dirty="0"/>
              <a:t> </a:t>
            </a:r>
            <a:r>
              <a:rPr lang="en-US" sz="3500" dirty="0" err="1"/>
              <a:t>thể</a:t>
            </a:r>
            <a:r>
              <a:rPr lang="en-US" sz="3500" dirty="0"/>
              <a:t> </a:t>
            </a:r>
            <a:r>
              <a:rPr lang="en-US" sz="3500" dirty="0" err="1"/>
              <a:t>viết</a:t>
            </a:r>
            <a:r>
              <a:rPr lang="en-US" sz="3500" dirty="0"/>
              <a:t> </a:t>
            </a:r>
            <a:r>
              <a:rPr lang="en-US" sz="3500" dirty="0" err="1"/>
              <a:t>các</a:t>
            </a:r>
            <a:r>
              <a:rPr lang="en-US" sz="3500" dirty="0"/>
              <a:t> số </a:t>
            </a:r>
            <a:r>
              <a:rPr lang="en-US" sz="3500" dirty="0" err="1"/>
              <a:t>theo</a:t>
            </a:r>
            <a:r>
              <a:rPr lang="en-US" sz="3500" dirty="0"/>
              <a:t> </a:t>
            </a:r>
            <a:r>
              <a:rPr lang="en-US" sz="3500" dirty="0" err="1"/>
              <a:t>cột</a:t>
            </a:r>
            <a:r>
              <a:rPr lang="en-US" sz="3500" dirty="0"/>
              <a:t> </a:t>
            </a:r>
            <a:r>
              <a:rPr lang="en-US" sz="3500" dirty="0" err="1"/>
              <a:t>dọc</a:t>
            </a:r>
            <a:r>
              <a:rPr lang="en-US" sz="3500" dirty="0"/>
              <a:t> </a:t>
            </a:r>
            <a:r>
              <a:rPr lang="en-US" sz="3500" dirty="0" err="1"/>
              <a:t>để</a:t>
            </a:r>
            <a:r>
              <a:rPr lang="en-US" sz="3500" dirty="0"/>
              <a:t> so </a:t>
            </a:r>
            <a:r>
              <a:rPr lang="en-US" sz="3500" dirty="0" err="1"/>
              <a:t>sánh</a:t>
            </a:r>
            <a:r>
              <a:rPr lang="en-US" sz="3500" dirty="0"/>
              <a:t> </a:t>
            </a:r>
            <a:r>
              <a:rPr lang="en-US" sz="3500" dirty="0" err="1"/>
              <a:t>thuận</a:t>
            </a:r>
            <a:r>
              <a:rPr lang="en-US" sz="3500" dirty="0"/>
              <a:t> </a:t>
            </a:r>
            <a:r>
              <a:rPr lang="en-US" sz="3500" dirty="0" err="1"/>
              <a:t>lợi</a:t>
            </a:r>
            <a:r>
              <a:rPr lang="en-US" sz="3500" dirty="0"/>
              <a:t> </a:t>
            </a:r>
            <a:r>
              <a:rPr lang="en-US" sz="3500" dirty="0" err="1"/>
              <a:t>hơn</a:t>
            </a:r>
            <a:r>
              <a:rPr lang="en-US" sz="3500" dirty="0"/>
              <a:t>: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C721ECE-9A96-C2CC-B112-8600ED5F613C}"/>
              </a:ext>
            </a:extLst>
          </p:cNvPr>
          <p:cNvGrpSpPr/>
          <p:nvPr/>
        </p:nvGrpSpPr>
        <p:grpSpPr>
          <a:xfrm>
            <a:off x="1411773" y="5460493"/>
            <a:ext cx="2901071" cy="1027939"/>
            <a:chOff x="2149992" y="5452681"/>
            <a:chExt cx="2901071" cy="1027939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xmlns="" id="{FA4E30BF-E8E5-3B2D-97E2-D7E21F8E9590}"/>
                </a:ext>
              </a:extLst>
            </p:cNvPr>
            <p:cNvSpPr/>
            <p:nvPr/>
          </p:nvSpPr>
          <p:spPr>
            <a:xfrm rot="16200000">
              <a:off x="3352776" y="4249897"/>
              <a:ext cx="431632" cy="2837199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6457F49-5F54-1F05-CE21-1007E4DD9116}"/>
                </a:ext>
              </a:extLst>
            </p:cNvPr>
            <p:cNvSpPr txBox="1"/>
            <p:nvPr/>
          </p:nvSpPr>
          <p:spPr>
            <a:xfrm>
              <a:off x="2467948" y="5834289"/>
              <a:ext cx="25831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0070C0"/>
                  </a:solidFill>
                </a:rPr>
                <a:t>giống</a:t>
              </a:r>
              <a:r>
                <a:rPr lang="en-US" sz="3600" b="1" dirty="0">
                  <a:solidFill>
                    <a:srgbClr val="0070C0"/>
                  </a:solidFill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</a:rPr>
                <a:t>nhau</a:t>
              </a:r>
              <a:endParaRPr lang="en-US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D59C548-3476-8B23-B1DA-040FA2A15374}"/>
              </a:ext>
            </a:extLst>
          </p:cNvPr>
          <p:cNvGrpSpPr/>
          <p:nvPr/>
        </p:nvGrpSpPr>
        <p:grpSpPr>
          <a:xfrm>
            <a:off x="4010759" y="5462952"/>
            <a:ext cx="2852215" cy="1025480"/>
            <a:chOff x="3211489" y="5455112"/>
            <a:chExt cx="2852215" cy="102548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572E2E29-046D-7C5A-B1C7-DDC979785EF3}"/>
                </a:ext>
              </a:extLst>
            </p:cNvPr>
            <p:cNvSpPr txBox="1"/>
            <p:nvPr/>
          </p:nvSpPr>
          <p:spPr>
            <a:xfrm>
              <a:off x="3211489" y="5834261"/>
              <a:ext cx="2852215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A5A68"/>
                  </a:solidFill>
                </a:rPr>
                <a:t>khác</a:t>
              </a:r>
              <a:r>
                <a:rPr lang="en-US" sz="3600" b="1" dirty="0">
                  <a:solidFill>
                    <a:srgbClr val="FA5A68"/>
                  </a:solidFill>
                </a:rPr>
                <a:t> </a:t>
              </a:r>
              <a:r>
                <a:rPr lang="en-US" sz="3600" b="1" dirty="0" err="1">
                  <a:solidFill>
                    <a:srgbClr val="FA5A68"/>
                  </a:solidFill>
                </a:rPr>
                <a:t>nhau</a:t>
              </a:r>
              <a:endParaRPr lang="en-US" sz="3600" b="1" dirty="0">
                <a:solidFill>
                  <a:srgbClr val="FA5A68"/>
                </a:solidFill>
              </a:endParaRPr>
            </a:p>
          </p:txBody>
        </p: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xmlns="" id="{4D857F65-A3A9-605B-D11F-A402D7C45CF0}"/>
                </a:ext>
              </a:extLst>
            </p:cNvPr>
            <p:cNvSpPr/>
            <p:nvPr/>
          </p:nvSpPr>
          <p:spPr>
            <a:xfrm rot="16200000">
              <a:off x="4170677" y="5048859"/>
              <a:ext cx="342696" cy="1155201"/>
            </a:xfrm>
            <a:prstGeom prst="leftBrace">
              <a:avLst>
                <a:gd name="adj1" fmla="val 67592"/>
                <a:gd name="adj2" fmla="val 5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2A5F8B9-8295-3865-CF1A-72EA522C5283}"/>
              </a:ext>
            </a:extLst>
          </p:cNvPr>
          <p:cNvSpPr/>
          <p:nvPr/>
        </p:nvSpPr>
        <p:spPr>
          <a:xfrm>
            <a:off x="2903042" y="2497168"/>
            <a:ext cx="1345930" cy="2849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7D99A46-7052-A654-B08F-59539A119F32}"/>
              </a:ext>
            </a:extLst>
          </p:cNvPr>
          <p:cNvGrpSpPr/>
          <p:nvPr/>
        </p:nvGrpSpPr>
        <p:grpSpPr>
          <a:xfrm>
            <a:off x="1552422" y="2147111"/>
            <a:ext cx="9148115" cy="3515504"/>
            <a:chOff x="3526127" y="2243714"/>
            <a:chExt cx="7003222" cy="351550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0EBE15-87DC-01EB-DAE2-F87D76772F22}"/>
                </a:ext>
              </a:extLst>
            </p:cNvPr>
            <p:cNvSpPr txBox="1"/>
            <p:nvPr/>
          </p:nvSpPr>
          <p:spPr>
            <a:xfrm>
              <a:off x="3526127" y="2243714"/>
              <a:ext cx="700322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0"/>
                <a:t>4  0  6  2  1  0</a:t>
              </a:r>
              <a:endParaRPr lang="en-US" sz="12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08739A7D-40B8-84F9-8263-310BD3EA6F45}"/>
                </a:ext>
              </a:extLst>
            </p:cNvPr>
            <p:cNvSpPr txBox="1"/>
            <p:nvPr/>
          </p:nvSpPr>
          <p:spPr>
            <a:xfrm>
              <a:off x="3526127" y="3820226"/>
              <a:ext cx="700322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2000"/>
                <a:t>4  0  0  3  2  0 </a:t>
              </a:r>
              <a:endParaRPr lang="en-US" sz="12000" dirty="0"/>
            </a:p>
          </p:txBody>
        </p:sp>
      </p:grpSp>
      <p:sp>
        <p:nvSpPr>
          <p:cNvPr id="12" name="Rounded Rectangle 68">
            <a:extLst>
              <a:ext uri="{FF2B5EF4-FFF2-40B4-BE49-F238E27FC236}">
                <a16:creationId xmlns:a16="http://schemas.microsoft.com/office/drawing/2014/main" xmlns="" id="{64682314-5002-409D-977F-28DE9252AF60}"/>
              </a:ext>
            </a:extLst>
          </p:cNvPr>
          <p:cNvSpPr/>
          <p:nvPr/>
        </p:nvSpPr>
        <p:spPr>
          <a:xfrm>
            <a:off x="6963821" y="5320370"/>
            <a:ext cx="5005411" cy="1464231"/>
          </a:xfrm>
          <a:prstGeom prst="roundRect">
            <a:avLst/>
          </a:prstGeom>
          <a:solidFill>
            <a:srgbClr val="FBDACC"/>
          </a:solidFill>
        </p:spPr>
        <p:txBody>
          <a:bodyPr wrap="none">
            <a:spAutoFit/>
          </a:bodyPr>
          <a:lstStyle/>
          <a:p>
            <a:pPr algn="ctr"/>
            <a:r>
              <a:rPr lang="en-US" sz="4000" dirty="0"/>
              <a:t>Ta </a:t>
            </a:r>
            <a:r>
              <a:rPr lang="en-US" sz="4000" dirty="0" err="1"/>
              <a:t>thấy</a:t>
            </a:r>
            <a:r>
              <a:rPr lang="en-US" sz="4000"/>
              <a:t>: 6 &gt; 0</a:t>
            </a:r>
            <a:endParaRPr lang="en-US" sz="4000" dirty="0"/>
          </a:p>
          <a:p>
            <a:pPr algn="ctr"/>
            <a:r>
              <a:rPr lang="en-US" sz="4000" err="1"/>
              <a:t>Vậy</a:t>
            </a:r>
            <a:r>
              <a:rPr lang="en-US" sz="4000"/>
              <a:t> </a:t>
            </a:r>
            <a:r>
              <a:rPr lang="en-US" sz="4000" b="1"/>
              <a:t>406 210 &gt; 400 320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7769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8" grpId="0" animBg="1"/>
      <p:bldP spid="2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1E508B5C-BFB5-7DD3-229B-2F453E489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36C89E47-8BF1-CF43-EA67-C2B1BFFC2C0C}"/>
              </a:ext>
            </a:extLst>
          </p:cNvPr>
          <p:cNvGrpSpPr/>
          <p:nvPr/>
        </p:nvGrpSpPr>
        <p:grpSpPr>
          <a:xfrm rot="5400000">
            <a:off x="4335418" y="-882282"/>
            <a:ext cx="3582125" cy="11521443"/>
            <a:chOff x="731197" y="2586538"/>
            <a:chExt cx="2384620" cy="2813564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xmlns="" id="{EE85040B-3584-B94F-AB5F-2EA4D385313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1" name="Rectangle 6">
                <a:extLst>
                  <a:ext uri="{FF2B5EF4-FFF2-40B4-BE49-F238E27FC236}">
                    <a16:creationId xmlns:a16="http://schemas.microsoft.com/office/drawing/2014/main" xmlns="" id="{E9CAEA68-4638-52FA-A8AB-30F06FC3882D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xmlns="" id="{7A0D42EE-848F-C2FB-9F36-6FDA046EDCC0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9">
              <a:extLst>
                <a:ext uri="{FF2B5EF4-FFF2-40B4-BE49-F238E27FC236}">
                  <a16:creationId xmlns:a16="http://schemas.microsoft.com/office/drawing/2014/main" xmlns="" id="{0D0DB169-D5BB-3C0A-C1F4-034F2B4770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xmlns="" id="{FCEEA81B-AECC-C2B5-E4C2-4BCD1E6A09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xmlns="" id="{4B3FE341-8528-AAEE-566D-A76626B13476}"/>
              </a:ext>
            </a:extLst>
          </p:cNvPr>
          <p:cNvSpPr/>
          <p:nvPr/>
        </p:nvSpPr>
        <p:spPr>
          <a:xfrm>
            <a:off x="216566" y="1274533"/>
            <a:ext cx="11670636" cy="2660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42BB1832-7BB5-AB9D-49B5-082982AF843E}"/>
              </a:ext>
            </a:extLst>
          </p:cNvPr>
          <p:cNvSpPr txBox="1"/>
          <p:nvPr/>
        </p:nvSpPr>
        <p:spPr>
          <a:xfrm>
            <a:off x="298640" y="2059708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FF0000"/>
                </a:solidFill>
              </a:rPr>
              <a:t>Tám trăm nghìn hai trăm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829DFE-F804-808E-70C3-EE68C11A70A5}"/>
              </a:ext>
            </a:extLst>
          </p:cNvPr>
          <p:cNvSpPr txBox="1"/>
          <p:nvPr/>
        </p:nvSpPr>
        <p:spPr>
          <a:xfrm>
            <a:off x="830578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800 200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80FF5-5DC2-72B4-6776-C59FBCFCDFA2}"/>
              </a:ext>
            </a:extLst>
          </p:cNvPr>
          <p:cNvSpPr txBox="1"/>
          <p:nvPr/>
        </p:nvSpPr>
        <p:spPr>
          <a:xfrm>
            <a:off x="7026442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600 977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E7B671B-7DF2-9588-F3AD-3870E86FA8D7}"/>
              </a:ext>
            </a:extLst>
          </p:cNvPr>
          <p:cNvSpPr/>
          <p:nvPr/>
        </p:nvSpPr>
        <p:spPr>
          <a:xfrm>
            <a:off x="5254353" y="4387293"/>
            <a:ext cx="1589210" cy="121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E02730-BAFE-17D1-7898-55204D948755}"/>
              </a:ext>
            </a:extLst>
          </p:cNvPr>
          <p:cNvSpPr txBox="1"/>
          <p:nvPr/>
        </p:nvSpPr>
        <p:spPr>
          <a:xfrm>
            <a:off x="4868779" y="3591842"/>
            <a:ext cx="24544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32" name="Hộp Văn bản 8">
            <a:extLst>
              <a:ext uri="{FF2B5EF4-FFF2-40B4-BE49-F238E27FC236}">
                <a16:creationId xmlns:a16="http://schemas.microsoft.com/office/drawing/2014/main" xmlns="" id="{42C8F31A-C3FD-011A-66CC-1ED881AFAB9E}"/>
              </a:ext>
            </a:extLst>
          </p:cNvPr>
          <p:cNvSpPr txBox="1"/>
          <p:nvPr/>
        </p:nvSpPr>
        <p:spPr>
          <a:xfrm>
            <a:off x="291162" y="2836943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0070C0"/>
                </a:solidFill>
              </a:rPr>
              <a:t>Sáu trăm nghìn chín trăm bảy mươi bảy</a:t>
            </a:r>
            <a:endParaRPr lang="vi-VN" sz="5400" b="1" dirty="0">
              <a:ln w="28575">
                <a:noFill/>
              </a:ln>
              <a:solidFill>
                <a:srgbClr val="0070C0"/>
              </a:solidFill>
            </a:endParaRPr>
          </a:p>
        </p:txBody>
      </p:sp>
      <p:pic>
        <p:nvPicPr>
          <p:cNvPr id="2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F2507A4A-ED73-5F2E-7900-D6B2203864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338227" y="3528475"/>
            <a:ext cx="1699952" cy="1018464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3D990E0-F990-FBA8-147B-5D0714CC44F5}"/>
              </a:ext>
            </a:extLst>
          </p:cNvPr>
          <p:cNvSpPr/>
          <p:nvPr/>
        </p:nvSpPr>
        <p:spPr>
          <a:xfrm>
            <a:off x="11944944" y="6669503"/>
            <a:ext cx="91451" cy="673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02124DD-6D01-CAD9-7FC2-B4F2C137F7D8}"/>
              </a:ext>
            </a:extLst>
          </p:cNvPr>
          <p:cNvSpPr txBox="1"/>
          <p:nvPr/>
        </p:nvSpPr>
        <p:spPr>
          <a:xfrm>
            <a:off x="1600977" y="164455"/>
            <a:ext cx="1167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TRÒ CHƠI BẮT ĐẦU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0E2904FE-B625-E366-CAC3-DD3841A944AB}"/>
              </a:ext>
            </a:extLst>
          </p:cNvPr>
          <p:cNvSpPr txBox="1"/>
          <p:nvPr/>
        </p:nvSpPr>
        <p:spPr>
          <a:xfrm>
            <a:off x="1296178" y="1323657"/>
            <a:ext cx="989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Viết số và điền dấu so sánh (&gt;, &lt;, =):</a:t>
            </a:r>
          </a:p>
        </p:txBody>
      </p:sp>
    </p:spTree>
    <p:extLst>
      <p:ext uri="{BB962C8B-B14F-4D97-AF65-F5344CB8AC3E}">
        <p14:creationId xmlns:p14="http://schemas.microsoft.com/office/powerpoint/2010/main" val="207175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9" grpId="0" animBg="1"/>
      <p:bldP spid="31" grpId="0"/>
      <p:bldP spid="32" grpId="0"/>
      <p:bldP spid="32" grpId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1E508B5C-BFB5-7DD3-229B-2F453E489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58E4E5-8FB7-8E76-D18A-085C47758233}"/>
              </a:ext>
            </a:extLst>
          </p:cNvPr>
          <p:cNvSpPr txBox="1"/>
          <p:nvPr/>
        </p:nvSpPr>
        <p:spPr>
          <a:xfrm>
            <a:off x="1600977" y="164455"/>
            <a:ext cx="11670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n w="1905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TRÒ CHƠI BẮT ĐẦU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36C89E47-8BF1-CF43-EA67-C2B1BFFC2C0C}"/>
              </a:ext>
            </a:extLst>
          </p:cNvPr>
          <p:cNvGrpSpPr/>
          <p:nvPr/>
        </p:nvGrpSpPr>
        <p:grpSpPr>
          <a:xfrm rot="5400000">
            <a:off x="4335418" y="-882282"/>
            <a:ext cx="3582125" cy="11521443"/>
            <a:chOff x="731197" y="2586538"/>
            <a:chExt cx="2384620" cy="2813564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xmlns="" id="{EE85040B-3584-B94F-AB5F-2EA4D385313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1" name="Rectangle 6">
                <a:extLst>
                  <a:ext uri="{FF2B5EF4-FFF2-40B4-BE49-F238E27FC236}">
                    <a16:creationId xmlns:a16="http://schemas.microsoft.com/office/drawing/2014/main" xmlns="" id="{E9CAEA68-4638-52FA-A8AB-30F06FC3882D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xmlns="" id="{7A0D42EE-848F-C2FB-9F36-6FDA046EDCC0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9">
              <a:extLst>
                <a:ext uri="{FF2B5EF4-FFF2-40B4-BE49-F238E27FC236}">
                  <a16:creationId xmlns:a16="http://schemas.microsoft.com/office/drawing/2014/main" xmlns="" id="{0D0DB169-D5BB-3C0A-C1F4-034F2B4770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xmlns="" id="{FCEEA81B-AECC-C2B5-E4C2-4BCD1E6A09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xmlns="" id="{4B3FE341-8528-AAEE-566D-A76626B13476}"/>
              </a:ext>
            </a:extLst>
          </p:cNvPr>
          <p:cNvSpPr/>
          <p:nvPr/>
        </p:nvSpPr>
        <p:spPr>
          <a:xfrm>
            <a:off x="216566" y="1405911"/>
            <a:ext cx="11670636" cy="2528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42BB1832-7BB5-AB9D-49B5-082982AF843E}"/>
              </a:ext>
            </a:extLst>
          </p:cNvPr>
          <p:cNvSpPr txBox="1"/>
          <p:nvPr/>
        </p:nvSpPr>
        <p:spPr>
          <a:xfrm>
            <a:off x="291162" y="2084857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FF0000"/>
                </a:solidFill>
              </a:rPr>
              <a:t>Bốn trăm linh sáu nghìn hai trăm mười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829DFE-F804-808E-70C3-EE68C11A70A5}"/>
              </a:ext>
            </a:extLst>
          </p:cNvPr>
          <p:cNvSpPr txBox="1"/>
          <p:nvPr/>
        </p:nvSpPr>
        <p:spPr>
          <a:xfrm>
            <a:off x="830578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406 210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80FF5-5DC2-72B4-6776-C59FBCFCDFA2}"/>
              </a:ext>
            </a:extLst>
          </p:cNvPr>
          <p:cNvSpPr txBox="1"/>
          <p:nvPr/>
        </p:nvSpPr>
        <p:spPr>
          <a:xfrm>
            <a:off x="7026442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410 320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E7B671B-7DF2-9588-F3AD-3870E86FA8D7}"/>
              </a:ext>
            </a:extLst>
          </p:cNvPr>
          <p:cNvSpPr/>
          <p:nvPr/>
        </p:nvSpPr>
        <p:spPr>
          <a:xfrm>
            <a:off x="5254353" y="4387293"/>
            <a:ext cx="1589210" cy="121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E02730-BAFE-17D1-7898-55204D948755}"/>
              </a:ext>
            </a:extLst>
          </p:cNvPr>
          <p:cNvSpPr txBox="1"/>
          <p:nvPr/>
        </p:nvSpPr>
        <p:spPr>
          <a:xfrm flipV="1">
            <a:off x="4816968" y="3748303"/>
            <a:ext cx="24544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32" name="Hộp Văn bản 8">
            <a:extLst>
              <a:ext uri="{FF2B5EF4-FFF2-40B4-BE49-F238E27FC236}">
                <a16:creationId xmlns:a16="http://schemas.microsoft.com/office/drawing/2014/main" xmlns="" id="{42C8F31A-C3FD-011A-66CC-1ED881AFAB9E}"/>
              </a:ext>
            </a:extLst>
          </p:cNvPr>
          <p:cNvSpPr txBox="1"/>
          <p:nvPr/>
        </p:nvSpPr>
        <p:spPr>
          <a:xfrm>
            <a:off x="274308" y="2886162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0070C0"/>
                </a:solidFill>
              </a:rPr>
              <a:t>Bốn trăm mười nghìn ba trăm hai mươi</a:t>
            </a:r>
            <a:endParaRPr lang="vi-VN" sz="5400" b="1" dirty="0">
              <a:ln w="28575">
                <a:noFill/>
              </a:ln>
              <a:solidFill>
                <a:srgbClr val="0070C0"/>
              </a:solidFill>
            </a:endParaRPr>
          </a:p>
        </p:txBody>
      </p:sp>
      <p:pic>
        <p:nvPicPr>
          <p:cNvPr id="2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F2507A4A-ED73-5F2E-7900-D6B2203864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338227" y="3528475"/>
            <a:ext cx="1699952" cy="1018464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3D990E0-F990-FBA8-147B-5D0714CC44F5}"/>
              </a:ext>
            </a:extLst>
          </p:cNvPr>
          <p:cNvSpPr/>
          <p:nvPr/>
        </p:nvSpPr>
        <p:spPr>
          <a:xfrm>
            <a:off x="11944944" y="6669503"/>
            <a:ext cx="91451" cy="673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2DEF4D-A0EC-42C1-9AC3-F15B6DE2A531}"/>
              </a:ext>
            </a:extLst>
          </p:cNvPr>
          <p:cNvSpPr txBox="1"/>
          <p:nvPr/>
        </p:nvSpPr>
        <p:spPr>
          <a:xfrm>
            <a:off x="1296178" y="1323657"/>
            <a:ext cx="989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Viết số và điền dấu so sánh (&gt;, &lt;, =):</a:t>
            </a:r>
          </a:p>
        </p:txBody>
      </p:sp>
    </p:spTree>
    <p:extLst>
      <p:ext uri="{BB962C8B-B14F-4D97-AF65-F5344CB8AC3E}">
        <p14:creationId xmlns:p14="http://schemas.microsoft.com/office/powerpoint/2010/main" val="4617837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9" grpId="0" animBg="1"/>
      <p:bldP spid="31" grpId="0"/>
      <p:bldP spid="32" grpId="0"/>
      <p:bldP spid="32" grpId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xmlns="" id="{1E508B5C-BFB5-7DD3-229B-2F453E4895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58E4E5-8FB7-8E76-D18A-085C47758233}"/>
              </a:ext>
            </a:extLst>
          </p:cNvPr>
          <p:cNvSpPr txBox="1"/>
          <p:nvPr/>
        </p:nvSpPr>
        <p:spPr>
          <a:xfrm>
            <a:off x="1600977" y="164455"/>
            <a:ext cx="11670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 w="19050">
                  <a:solidFill>
                    <a:sysClr val="windowText" lastClr="000000"/>
                  </a:solidFill>
                </a:ln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TRÒ CHƠI BẮT ĐẦU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xmlns="" id="{36C89E47-8BF1-CF43-EA67-C2B1BFFC2C0C}"/>
              </a:ext>
            </a:extLst>
          </p:cNvPr>
          <p:cNvGrpSpPr/>
          <p:nvPr/>
        </p:nvGrpSpPr>
        <p:grpSpPr>
          <a:xfrm rot="5400000">
            <a:off x="4335418" y="-882282"/>
            <a:ext cx="3582125" cy="11521443"/>
            <a:chOff x="731197" y="2586538"/>
            <a:chExt cx="2384620" cy="2813564"/>
          </a:xfrm>
        </p:grpSpPr>
        <p:grpSp>
          <p:nvGrpSpPr>
            <p:cNvPr id="18" name="Group 7">
              <a:extLst>
                <a:ext uri="{FF2B5EF4-FFF2-40B4-BE49-F238E27FC236}">
                  <a16:creationId xmlns:a16="http://schemas.microsoft.com/office/drawing/2014/main" xmlns="" id="{EE85040B-3584-B94F-AB5F-2EA4D3853135}"/>
                </a:ext>
              </a:extLst>
            </p:cNvPr>
            <p:cNvGrpSpPr/>
            <p:nvPr/>
          </p:nvGrpSpPr>
          <p:grpSpPr>
            <a:xfrm rot="5400000">
              <a:off x="516725" y="2801010"/>
              <a:ext cx="2813564" cy="2384620"/>
              <a:chOff x="5220929" y="-1553497"/>
              <a:chExt cx="5771536" cy="3293807"/>
            </a:xfrm>
          </p:grpSpPr>
          <p:sp>
            <p:nvSpPr>
              <p:cNvPr id="21" name="Rectangle 6">
                <a:extLst>
                  <a:ext uri="{FF2B5EF4-FFF2-40B4-BE49-F238E27FC236}">
                    <a16:creationId xmlns:a16="http://schemas.microsoft.com/office/drawing/2014/main" xmlns="" id="{E9CAEA68-4638-52FA-A8AB-30F06FC3882D}"/>
                  </a:ext>
                </a:extLst>
              </p:cNvPr>
              <p:cNvSpPr/>
              <p:nvPr/>
            </p:nvSpPr>
            <p:spPr>
              <a:xfrm>
                <a:off x="5220929" y="-1553497"/>
                <a:ext cx="5771536" cy="3293807"/>
              </a:xfrm>
              <a:prstGeom prst="rect">
                <a:avLst/>
              </a:prstGeom>
              <a:solidFill>
                <a:srgbClr val="0073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2">
                <a:extLst>
                  <a:ext uri="{FF2B5EF4-FFF2-40B4-BE49-F238E27FC236}">
                    <a16:creationId xmlns:a16="http://schemas.microsoft.com/office/drawing/2014/main" xmlns="" id="{7A0D42EE-848F-C2FB-9F36-6FDA046EDCC0}"/>
                  </a:ext>
                </a:extLst>
              </p:cNvPr>
              <p:cNvSpPr/>
              <p:nvPr/>
            </p:nvSpPr>
            <p:spPr>
              <a:xfrm>
                <a:off x="5335707" y="-1451434"/>
                <a:ext cx="5538771" cy="3093183"/>
              </a:xfrm>
              <a:prstGeom prst="rect">
                <a:avLst/>
              </a:prstGeom>
              <a:noFill/>
              <a:ln w="31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9" name="Straight Connector 9">
              <a:extLst>
                <a:ext uri="{FF2B5EF4-FFF2-40B4-BE49-F238E27FC236}">
                  <a16:creationId xmlns:a16="http://schemas.microsoft.com/office/drawing/2014/main" xmlns="" id="{0D0DB169-D5BB-3C0A-C1F4-034F2B47706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2035" y="3993301"/>
              <a:ext cx="2701617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8">
              <a:extLst>
                <a:ext uri="{FF2B5EF4-FFF2-40B4-BE49-F238E27FC236}">
                  <a16:creationId xmlns:a16="http://schemas.microsoft.com/office/drawing/2014/main" xmlns="" id="{FCEEA81B-AECC-C2B5-E4C2-4BCD1E6A09B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45074" y="3981128"/>
              <a:ext cx="2677272" cy="0"/>
            </a:xfrm>
            <a:prstGeom prst="line">
              <a:avLst/>
            </a:prstGeom>
            <a:ln w="31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ounded Rectangle 35">
            <a:extLst>
              <a:ext uri="{FF2B5EF4-FFF2-40B4-BE49-F238E27FC236}">
                <a16:creationId xmlns:a16="http://schemas.microsoft.com/office/drawing/2014/main" xmlns="" id="{4B3FE341-8528-AAEE-566D-A76626B13476}"/>
              </a:ext>
            </a:extLst>
          </p:cNvPr>
          <p:cNvSpPr/>
          <p:nvPr/>
        </p:nvSpPr>
        <p:spPr>
          <a:xfrm>
            <a:off x="216566" y="1405911"/>
            <a:ext cx="11670636" cy="2528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7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xmlns="" id="{42BB1832-7BB5-AB9D-49B5-082982AF843E}"/>
              </a:ext>
            </a:extLst>
          </p:cNvPr>
          <p:cNvSpPr txBox="1"/>
          <p:nvPr/>
        </p:nvSpPr>
        <p:spPr>
          <a:xfrm>
            <a:off x="291162" y="2084857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FF0000"/>
                </a:solidFill>
              </a:rPr>
              <a:t>Chín trăm hai mươi nghìn ba trăm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A829DFE-F804-808E-70C3-EE68C11A70A5}"/>
              </a:ext>
            </a:extLst>
          </p:cNvPr>
          <p:cNvSpPr txBox="1"/>
          <p:nvPr/>
        </p:nvSpPr>
        <p:spPr>
          <a:xfrm>
            <a:off x="830578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920 300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9080FF5-5DC2-72B4-6776-C59FBCFCDFA2}"/>
              </a:ext>
            </a:extLst>
          </p:cNvPr>
          <p:cNvSpPr txBox="1"/>
          <p:nvPr/>
        </p:nvSpPr>
        <p:spPr>
          <a:xfrm>
            <a:off x="7026442" y="4244623"/>
            <a:ext cx="44708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</a:rPr>
              <a:t>742 800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E7B671B-7DF2-9588-F3AD-3870E86FA8D7}"/>
              </a:ext>
            </a:extLst>
          </p:cNvPr>
          <p:cNvSpPr/>
          <p:nvPr/>
        </p:nvSpPr>
        <p:spPr>
          <a:xfrm>
            <a:off x="5254353" y="4387293"/>
            <a:ext cx="1589210" cy="1215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00" b="1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FE02730-BAFE-17D1-7898-55204D948755}"/>
              </a:ext>
            </a:extLst>
          </p:cNvPr>
          <p:cNvSpPr txBox="1"/>
          <p:nvPr/>
        </p:nvSpPr>
        <p:spPr>
          <a:xfrm>
            <a:off x="4882405" y="3553096"/>
            <a:ext cx="2454441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600" b="1">
                <a:solidFill>
                  <a:schemeClr val="accent2"/>
                </a:solidFill>
              </a:rPr>
              <a:t>&gt;</a:t>
            </a:r>
          </a:p>
        </p:txBody>
      </p:sp>
      <p:sp>
        <p:nvSpPr>
          <p:cNvPr id="32" name="Hộp Văn bản 8">
            <a:extLst>
              <a:ext uri="{FF2B5EF4-FFF2-40B4-BE49-F238E27FC236}">
                <a16:creationId xmlns:a16="http://schemas.microsoft.com/office/drawing/2014/main" xmlns="" id="{42C8F31A-C3FD-011A-66CC-1ED881AFAB9E}"/>
              </a:ext>
            </a:extLst>
          </p:cNvPr>
          <p:cNvSpPr txBox="1"/>
          <p:nvPr/>
        </p:nvSpPr>
        <p:spPr>
          <a:xfrm>
            <a:off x="274308" y="2886162"/>
            <a:ext cx="116706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ln w="28575">
                  <a:noFill/>
                </a:ln>
                <a:solidFill>
                  <a:srgbClr val="0070C0"/>
                </a:solidFill>
              </a:rPr>
              <a:t>Bảy trăm bốn mươi hai nghìn tám trăm</a:t>
            </a:r>
            <a:endParaRPr lang="vi-VN" sz="5400" b="1" dirty="0">
              <a:ln w="28575">
                <a:noFill/>
              </a:ln>
              <a:solidFill>
                <a:srgbClr val="0070C0"/>
              </a:solidFill>
            </a:endParaRPr>
          </a:p>
        </p:txBody>
      </p:sp>
      <p:pic>
        <p:nvPicPr>
          <p:cNvPr id="23" name="Hình ảnh 2" descr="Ảnh có chứa mũi tên&#10;&#10;Mô tả được tạo tự động">
            <a:extLst>
              <a:ext uri="{FF2B5EF4-FFF2-40B4-BE49-F238E27FC236}">
                <a16:creationId xmlns:a16="http://schemas.microsoft.com/office/drawing/2014/main" xmlns="" id="{F2507A4A-ED73-5F2E-7900-D6B2203864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6" t="14583" r="19871" b="22497"/>
          <a:stretch/>
        </p:blipFill>
        <p:spPr>
          <a:xfrm rot="2986193">
            <a:off x="10338227" y="3528475"/>
            <a:ext cx="1699952" cy="1018464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xmlns="" id="{53D990E0-F990-FBA8-147B-5D0714CC44F5}"/>
              </a:ext>
            </a:extLst>
          </p:cNvPr>
          <p:cNvSpPr/>
          <p:nvPr/>
        </p:nvSpPr>
        <p:spPr>
          <a:xfrm>
            <a:off x="11944944" y="6669503"/>
            <a:ext cx="91451" cy="673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2DEF4D-A0EC-42C1-9AC3-F15B6DE2A531}"/>
              </a:ext>
            </a:extLst>
          </p:cNvPr>
          <p:cNvSpPr txBox="1"/>
          <p:nvPr/>
        </p:nvSpPr>
        <p:spPr>
          <a:xfrm>
            <a:off x="1296178" y="1323657"/>
            <a:ext cx="9892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b="1"/>
              <a:t>Viết số và điền dấu so sánh (&gt;, &lt;, =):</a:t>
            </a:r>
          </a:p>
        </p:txBody>
      </p:sp>
    </p:spTree>
    <p:extLst>
      <p:ext uri="{BB962C8B-B14F-4D97-AF65-F5344CB8AC3E}">
        <p14:creationId xmlns:p14="http://schemas.microsoft.com/office/powerpoint/2010/main" val="35921581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8" grpId="0"/>
      <p:bldP spid="29" grpId="0" animBg="1"/>
      <p:bldP spid="31" grpId="0"/>
      <p:bldP spid="32" grpId="0"/>
      <p:bldP spid="32" grpId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xmlns="" id="{48EF6840-39EA-5640-5A8B-13C0B2954E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0 w 12192000"/>
              <a:gd name="connsiteY1" fmla="*/ 0 h 6858000"/>
              <a:gd name="connsiteX2" fmla="*/ 1219200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12192000 w 12192000"/>
              <a:gd name="connsiteY5" fmla="*/ 6858000 h 6858000"/>
              <a:gd name="connsiteX6" fmla="*/ 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 fill="none" extrusionOk="0">
                <a:moveTo>
                  <a:pt x="0" y="0"/>
                </a:moveTo>
                <a:lnTo>
                  <a:pt x="0" y="0"/>
                </a:lnTo>
                <a:cubicBezTo>
                  <a:pt x="3333250" y="-49533"/>
                  <a:pt x="10465010" y="-14809"/>
                  <a:pt x="12192000" y="0"/>
                </a:cubicBezTo>
                <a:lnTo>
                  <a:pt x="12192000" y="0"/>
                </a:lnTo>
                <a:cubicBezTo>
                  <a:pt x="12279639" y="2518558"/>
                  <a:pt x="12119321" y="5145794"/>
                  <a:pt x="12192000" y="6858000"/>
                </a:cubicBezTo>
                <a:lnTo>
                  <a:pt x="12192000" y="6858000"/>
                </a:lnTo>
                <a:cubicBezTo>
                  <a:pt x="10018612" y="6809769"/>
                  <a:pt x="4162312" y="6942455"/>
                  <a:pt x="0" y="6858000"/>
                </a:cubicBezTo>
                <a:lnTo>
                  <a:pt x="0" y="6858000"/>
                </a:lnTo>
                <a:cubicBezTo>
                  <a:pt x="-38581" y="5814287"/>
                  <a:pt x="63341" y="1303213"/>
                  <a:pt x="0" y="0"/>
                </a:cubicBezTo>
                <a:close/>
              </a:path>
              <a:path w="12192000" h="6858000" stroke="0" extrusionOk="0">
                <a:moveTo>
                  <a:pt x="0" y="0"/>
                </a:moveTo>
                <a:lnTo>
                  <a:pt x="0" y="0"/>
                </a:lnTo>
                <a:cubicBezTo>
                  <a:pt x="4137690" y="118645"/>
                  <a:pt x="7294484" y="116012"/>
                  <a:pt x="12192000" y="0"/>
                </a:cubicBezTo>
                <a:lnTo>
                  <a:pt x="12192000" y="0"/>
                </a:lnTo>
                <a:cubicBezTo>
                  <a:pt x="12059118" y="1167935"/>
                  <a:pt x="12276951" y="5720177"/>
                  <a:pt x="12192000" y="6858000"/>
                </a:cubicBezTo>
                <a:lnTo>
                  <a:pt x="12192000" y="6858000"/>
                </a:lnTo>
                <a:cubicBezTo>
                  <a:pt x="10871685" y="6992600"/>
                  <a:pt x="5389075" y="6700804"/>
                  <a:pt x="0" y="6858000"/>
                </a:cubicBezTo>
                <a:lnTo>
                  <a:pt x="0" y="6858000"/>
                </a:lnTo>
                <a:cubicBezTo>
                  <a:pt x="-20187" y="5183322"/>
                  <a:pt x="-152480" y="857129"/>
                  <a:pt x="0" y="0"/>
                </a:cubicBezTo>
                <a:close/>
              </a:path>
            </a:pathLst>
          </a:custGeom>
          <a:solidFill>
            <a:schemeClr val="bg1">
              <a:alpha val="55000"/>
            </a:schemeClr>
          </a:solidFill>
          <a:ln w="57150">
            <a:noFill/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7AAAED3-9D57-A8C2-26D6-C3C990B7E98F}"/>
              </a:ext>
            </a:extLst>
          </p:cNvPr>
          <p:cNvSpPr/>
          <p:nvPr/>
        </p:nvSpPr>
        <p:spPr>
          <a:xfrm>
            <a:off x="4876799" y="433869"/>
            <a:ext cx="6914147" cy="4411580"/>
          </a:xfrm>
          <a:prstGeom prst="rect">
            <a:avLst/>
          </a:prstGeom>
          <a:solidFill>
            <a:srgbClr val="00B050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BFC083-EF9D-81C1-88FF-C552DDDEBA4D}"/>
              </a:ext>
            </a:extLst>
          </p:cNvPr>
          <p:cNvSpPr txBox="1"/>
          <p:nvPr/>
        </p:nvSpPr>
        <p:spPr>
          <a:xfrm>
            <a:off x="5005137" y="558929"/>
            <a:ext cx="6785809" cy="4161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chemeClr val="bg1"/>
                </a:solidFill>
              </a:rPr>
              <a:t>Sản lượng cam năm 2020 của một số huyện thuộc tỉnh Hòa Bình.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Cao Phong: 	54 767 200 kg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Lương Sơn: 	  4 720 700 kg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b="1">
                <a:solidFill>
                  <a:schemeClr val="bg1"/>
                </a:solidFill>
              </a:rPr>
              <a:t>Tân Lạc: 	  4 109 500 kg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0AC5357-1D79-BF0A-36EC-35BA0D04E3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2" b="90000" l="9929" r="89894">
                        <a14:foregroundMark x1="60816" y1="5172" x2="61170" y2="11494"/>
                        <a14:foregroundMark x1="57624" y1="13563" x2="58688" y2="16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92" r="15348" b="6666"/>
          <a:stretch/>
        </p:blipFill>
        <p:spPr bwMode="auto">
          <a:xfrm flipH="1">
            <a:off x="2034099" y="750728"/>
            <a:ext cx="2794573" cy="612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9CB4F518-40BF-2A91-442E-1E293FA6479B}"/>
              </a:ext>
            </a:extLst>
          </p:cNvPr>
          <p:cNvGrpSpPr/>
          <p:nvPr/>
        </p:nvGrpSpPr>
        <p:grpSpPr>
          <a:xfrm>
            <a:off x="16041" y="813903"/>
            <a:ext cx="2695069" cy="1825756"/>
            <a:chOff x="1796716" y="683311"/>
            <a:chExt cx="2695069" cy="182575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7F39B330-0FF3-69AF-C60C-07766133203D}"/>
                </a:ext>
              </a:extLst>
            </p:cNvPr>
            <p:cNvSpPr/>
            <p:nvPr/>
          </p:nvSpPr>
          <p:spPr>
            <a:xfrm>
              <a:off x="1796716" y="721895"/>
              <a:ext cx="2261937" cy="1748589"/>
            </a:xfrm>
            <a:prstGeom prst="roundRect">
              <a:avLst>
                <a:gd name="adj" fmla="val 2522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176D96FA-F02F-900D-45AF-63872E6DC92C}"/>
                </a:ext>
              </a:extLst>
            </p:cNvPr>
            <p:cNvSpPr txBox="1"/>
            <p:nvPr/>
          </p:nvSpPr>
          <p:spPr>
            <a:xfrm>
              <a:off x="1921584" y="683311"/>
              <a:ext cx="2570201" cy="182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/>
                <a:t>So sánh sản lượng cam các huyện.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0692C42-C071-BEA1-50FD-AF417036957A}"/>
              </a:ext>
            </a:extLst>
          </p:cNvPr>
          <p:cNvGrpSpPr/>
          <p:nvPr/>
        </p:nvGrpSpPr>
        <p:grpSpPr>
          <a:xfrm>
            <a:off x="4833677" y="4559603"/>
            <a:ext cx="7005892" cy="2369339"/>
            <a:chOff x="4833677" y="4559603"/>
            <a:chExt cx="7005892" cy="2369339"/>
          </a:xfrm>
        </p:grpSpPr>
        <p:pic>
          <p:nvPicPr>
            <p:cNvPr id="1028" name="Picture 4" descr="Clip nghệ thuật Đồ họa học sinh Vector Đồ họa mạng di động Giáo viên - học  sinh tiểu học 1200*630 minh bạch Png Tải về miễn phí - Nhóm Xã Hội,">
              <a:extLst>
                <a:ext uri="{FF2B5EF4-FFF2-40B4-BE49-F238E27FC236}">
                  <a16:creationId xmlns:a16="http://schemas.microsoft.com/office/drawing/2014/main" xmlns="" id="{D494AFC7-D34F-6ABF-276D-78D44A204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708" b="94375" l="1000" r="97000">
                          <a14:foregroundMark x1="29556" y1="4792" x2="34667" y2="17708"/>
                          <a14:foregroundMark x1="22333" y1="20625" x2="24556" y2="30417"/>
                          <a14:foregroundMark x1="4000" y1="35625" x2="13000" y2="70417"/>
                          <a14:foregroundMark x1="1333" y1="44792" x2="2889" y2="58125"/>
                          <a14:foregroundMark x1="7889" y1="92292" x2="21444" y2="92292"/>
                          <a14:foregroundMark x1="21444" y1="92292" x2="85444" y2="88333"/>
                          <a14:foregroundMark x1="85444" y1="88333" x2="87000" y2="86250"/>
                          <a14:foregroundMark x1="18222" y1="73542" x2="64000" y2="78542"/>
                          <a14:foregroundMark x1="15000" y1="76667" x2="35222" y2="87917"/>
                          <a14:foregroundMark x1="15556" y1="77083" x2="19889" y2="94375"/>
                          <a14:foregroundMark x1="14444" y1="63333" x2="72667" y2="66667"/>
                          <a14:foregroundMark x1="76556" y1="74583" x2="77333" y2="83333"/>
                          <a14:foregroundMark x1="95111" y1="34583" x2="97111" y2="53958"/>
                          <a14:foregroundMark x1="63333" y1="2708" x2="63333" y2="2708"/>
                          <a14:foregroundMark x1="73444" y1="67708" x2="73444" y2="87708"/>
                          <a14:foregroundMark x1="71889" y1="93542" x2="80667" y2="93542"/>
                          <a14:foregroundMark x1="72444" y1="62292" x2="79556" y2="60625"/>
                          <a14:foregroundMark x1="60889" y1="62083" x2="47333" y2="62083"/>
                          <a14:foregroundMark x1="56889" y1="57500" x2="62111" y2="62083"/>
                          <a14:foregroundMark x1="86333" y1="50833" x2="85333" y2="647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833677" y="4559603"/>
              <a:ext cx="4130841" cy="2203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0">
              <a:extLst>
                <a:ext uri="{FF2B5EF4-FFF2-40B4-BE49-F238E27FC236}">
                  <a16:creationId xmlns:a16="http://schemas.microsoft.com/office/drawing/2014/main" xmlns="" id="{50432525-8D98-B268-00D4-05F3F8ED1C45}"/>
                </a:ext>
              </a:extLst>
            </p:cNvPr>
            <p:cNvSpPr txBox="1"/>
            <p:nvPr/>
          </p:nvSpPr>
          <p:spPr>
            <a:xfrm>
              <a:off x="8964518" y="5066894"/>
              <a:ext cx="287505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>
                  <a:ln w="28575">
                    <a:solidFill>
                      <a:schemeClr val="accent2">
                        <a:lumMod val="50000"/>
                      </a:schemeClr>
                    </a:solidFill>
                    <a:prstDash val="solid"/>
                  </a:ln>
                  <a:solidFill>
                    <a:srgbClr val="E45B23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#9Slide05 SVNClementine" panose="020F0502020204030203" pitchFamily="34" charset="0"/>
                </a:rPr>
                <a:t>Đọc</a:t>
              </a:r>
              <a:endParaRPr lang="en-US" sz="11500" dirty="0">
                <a:ln w="2857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E45B2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#9Slide05 SVNClementine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110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1789</Words>
  <Application>Microsoft Office PowerPoint</Application>
  <PresentationFormat>Widescreen</PresentationFormat>
  <Paragraphs>282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5" baseType="lpstr">
      <vt:lpstr>宋体</vt:lpstr>
      <vt:lpstr>#9Slide05 SVNClementine</vt:lpstr>
      <vt:lpstr>Arial</vt:lpstr>
      <vt:lpstr>Calibri</vt:lpstr>
      <vt:lpstr>Calibri Light</vt:lpstr>
      <vt:lpstr>LNTH-Hoa Nho LNTH</vt:lpstr>
      <vt:lpstr>LNTH-LuoLuoNotangYuanTi 1</vt:lpstr>
      <vt:lpstr>Roboto</vt:lpstr>
      <vt:lpstr>Segoe UI</vt:lpstr>
      <vt:lpstr>SVN-Apple</vt:lpstr>
      <vt:lpstr>SVN-ARCO Typography</vt:lpstr>
      <vt:lpstr>SVN-Gretoon</vt:lpstr>
      <vt:lpstr>UTM Cookies</vt:lpstr>
      <vt:lpstr>UTM Edwardian</vt:lpstr>
      <vt:lpstr>UTM Flamenco</vt:lpstr>
      <vt:lpstr>UTM Mother</vt:lpstr>
      <vt:lpstr>UVN Banh Mi</vt:lpstr>
      <vt:lpstr>Wingdings</vt:lpstr>
      <vt:lpstr>字魂65号-时光手札体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54 767 200 và 4 720 700</vt:lpstr>
      <vt:lpstr>PowerPoint Presentation</vt:lpstr>
      <vt:lpstr>PowerPoint Presentation</vt:lpstr>
      <vt:lpstr>So sánh 4 720 700 và 4 109 500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THẢO LUẬN NHÓM BỐN</vt:lpstr>
      <vt:lpstr>PowerPoint Presentation</vt:lpstr>
      <vt:lpstr>PowerPoint Presentation</vt:lpstr>
      <vt:lpstr>THẢO LUẬN NHÓM BỐN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</cp:revision>
  <dcterms:created xsi:type="dcterms:W3CDTF">2023-11-19T08:41:05Z</dcterms:created>
  <dcterms:modified xsi:type="dcterms:W3CDTF">2023-11-19T08:41:43Z</dcterms:modified>
</cp:coreProperties>
</file>